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8" r:id="rId1"/>
    <p:sldMasterId id="2147483779" r:id="rId2"/>
    <p:sldMasterId id="2147483780" r:id="rId3"/>
    <p:sldMasterId id="2147483782" r:id="rId4"/>
    <p:sldMasterId id="2147483786" r:id="rId5"/>
  </p:sldMasterIdLst>
  <p:notesMasterIdLst>
    <p:notesMasterId r:id="rId33"/>
  </p:notesMasterIdLst>
  <p:sldIdLst>
    <p:sldId id="256" r:id="rId6"/>
    <p:sldId id="257" r:id="rId7"/>
    <p:sldId id="259" r:id="rId8"/>
    <p:sldId id="319" r:id="rId9"/>
    <p:sldId id="264" r:id="rId10"/>
    <p:sldId id="265" r:id="rId11"/>
    <p:sldId id="323" r:id="rId12"/>
    <p:sldId id="295" r:id="rId13"/>
    <p:sldId id="303" r:id="rId14"/>
    <p:sldId id="301" r:id="rId15"/>
    <p:sldId id="300" r:id="rId16"/>
    <p:sldId id="306" r:id="rId17"/>
    <p:sldId id="305" r:id="rId18"/>
    <p:sldId id="312" r:id="rId19"/>
    <p:sldId id="320" r:id="rId20"/>
    <p:sldId id="322" r:id="rId21"/>
    <p:sldId id="296" r:id="rId22"/>
    <p:sldId id="297" r:id="rId23"/>
    <p:sldId id="298" r:id="rId24"/>
    <p:sldId id="309" r:id="rId25"/>
    <p:sldId id="299" r:id="rId26"/>
    <p:sldId id="310" r:id="rId27"/>
    <p:sldId id="318" r:id="rId28"/>
    <p:sldId id="315" r:id="rId29"/>
    <p:sldId id="313" r:id="rId30"/>
    <p:sldId id="279" r:id="rId31"/>
    <p:sldId id="280" r:id="rId32"/>
  </p:sldIdLst>
  <p:sldSz cx="9144000" cy="5143500" type="screen16x9"/>
  <p:notesSz cx="6934200" cy="9220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E1785B5-759E-4C59-9B3E-83F8A2629B2F}">
  <a:tblStyle styleId="{3E1785B5-759E-4C59-9B3E-83F8A2629B2F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0" d="100"/>
          <a:sy n="130" d="100"/>
        </p:scale>
        <p:origin x="-80" y="2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2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00050" marR="0" lvl="1" indent="-114300" algn="l" rtl="0">
              <a:spcBef>
                <a:spcPts val="600"/>
              </a:spcBef>
              <a:buClr>
                <a:schemeClr val="dk1"/>
              </a:buClr>
              <a:buSzPct val="100000"/>
              <a:buFont typeface="Noto Sans Symbols"/>
              <a:buChar char="•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76263" marR="0" lvl="2" indent="-112712" algn="l" rtl="0">
              <a:spcBef>
                <a:spcPts val="600"/>
              </a:spcBef>
              <a:buClr>
                <a:schemeClr val="dk1"/>
              </a:buClr>
              <a:buSzPct val="100000"/>
              <a:buFont typeface="Verdana"/>
              <a:buChar char="–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801688" marR="0" lvl="3" indent="-109537" algn="l" rtl="0">
              <a:spcBef>
                <a:spcPts val="600"/>
              </a:spcBef>
              <a:buClr>
                <a:schemeClr val="dk1"/>
              </a:buClr>
              <a:buSzPct val="100000"/>
              <a:buFont typeface="Verdana"/>
              <a:buChar char="▪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027113" marR="0" lvl="4" indent="-157162" algn="l" rtl="0">
              <a:spcBef>
                <a:spcPts val="600"/>
              </a:spcBef>
              <a:buClr>
                <a:schemeClr val="dk1"/>
              </a:buClr>
              <a:buSzPct val="100000"/>
              <a:buFont typeface="Verdana"/>
              <a:buChar char="—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Shape 5"/>
          <p:cNvSpPr txBox="1"/>
          <p:nvPr/>
        </p:nvSpPr>
        <p:spPr>
          <a:xfrm>
            <a:off x="3313853" y="8953500"/>
            <a:ext cx="360996" cy="215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Shape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TITLE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5228633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Innovation driven by software…you need to deliver and iterate faster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298450" y="2997200"/>
            <a:ext cx="6337200" cy="5841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298450" y="2997200"/>
            <a:ext cx="6337200" cy="5841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9" name="Shape 1149"/>
          <p:cNvSpPr txBox="1">
            <a:spLocks noGrp="1"/>
          </p:cNvSpPr>
          <p:nvPr>
            <p:ph type="body" idx="1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From Silicon Valley…</a:t>
            </a:r>
          </a:p>
        </p:txBody>
      </p:sp>
      <p:sp>
        <p:nvSpPr>
          <p:cNvPr id="1150" name="Shape 1150"/>
          <p:cNvSpPr txBox="1">
            <a:spLocks noGrp="1"/>
          </p:cNvSpPr>
          <p:nvPr>
            <p:ph type="sldNum" idx="12"/>
          </p:nvPr>
        </p:nvSpPr>
        <p:spPr>
          <a:xfrm>
            <a:off x="3927775" y="8757589"/>
            <a:ext cx="3004820" cy="461009"/>
          </a:xfrm>
          <a:prstGeom prst="rect">
            <a:avLst/>
          </a:prstGeom>
          <a:noFill/>
          <a:ln>
            <a:noFill/>
          </a:ln>
        </p:spPr>
        <p:txBody>
          <a:bodyPr lIns="92300" tIns="46150" rIns="92300" bIns="46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9" name="Shape 1159"/>
          <p:cNvSpPr txBox="1">
            <a:spLocks noGrp="1"/>
          </p:cNvSpPr>
          <p:nvPr>
            <p:ph type="body" idx="1"/>
          </p:nvPr>
        </p:nvSpPr>
        <p:spPr>
          <a:xfrm>
            <a:off x="298450" y="2997200"/>
            <a:ext cx="6337200" cy="5841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From Silicon Valley…</a:t>
            </a:r>
          </a:p>
        </p:txBody>
      </p:sp>
      <p:sp>
        <p:nvSpPr>
          <p:cNvPr id="1160" name="Shape 1160"/>
          <p:cNvSpPr txBox="1">
            <a:spLocks noGrp="1"/>
          </p:cNvSpPr>
          <p:nvPr>
            <p:ph type="sldNum" idx="12"/>
          </p:nvPr>
        </p:nvSpPr>
        <p:spPr>
          <a:xfrm>
            <a:off x="3927775" y="8757589"/>
            <a:ext cx="3004800" cy="461099"/>
          </a:xfrm>
          <a:prstGeom prst="rect">
            <a:avLst/>
          </a:prstGeom>
          <a:noFill/>
          <a:ln>
            <a:noFill/>
          </a:ln>
        </p:spPr>
        <p:txBody>
          <a:bodyPr lIns="92300" tIns="46150" rIns="92300" bIns="46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spcBef>
                <a:spcPts val="12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marR="0" lvl="3" indent="-211138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 flipH="1">
            <a:off x="8553450" y="5021496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376" cy="1354217"/>
          </a:xfrm>
          <a:prstGeom prst="rect">
            <a:avLst/>
          </a:prstGeom>
          <a:noFill/>
          <a:ln>
            <a:noFill/>
          </a:ln>
          <a:effectLst>
            <a:reflection stA="50000" endPos="75000" dist="12700" dir="5400000" sy="-100000" algn="bl" rotWithShape="0"/>
          </a:effectLst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046" y="4643605"/>
            <a:ext cx="1219562" cy="36026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145" cy="1006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16F3B"/>
              </a:buClr>
              <a:buFont typeface="Arial"/>
              <a:buNone/>
              <a:defRPr sz="3600" b="1" i="0" u="none" strike="noStrike" cap="none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374" cy="369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C95DD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80"/>
              </a:spcBef>
              <a:buClr>
                <a:srgbClr val="2C95DD"/>
              </a:buClr>
              <a:buFont typeface="Arial"/>
              <a:buNone/>
              <a:defRPr sz="24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00"/>
              </a:spcBef>
              <a:buClr>
                <a:srgbClr val="2C95DD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50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28600" algn="l" rtl="0">
              <a:spcBef>
                <a:spcPts val="0"/>
              </a:spcBef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C95DD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C95DD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C95DD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C95DD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/>
          <p:nvPr/>
        </p:nvSpPr>
        <p:spPr>
          <a:xfrm flipH="1">
            <a:off x="8553450" y="5021496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046" y="4643605"/>
            <a:ext cx="1219562" cy="3602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rgbClr val="2C95DD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80"/>
              </a:spcBef>
              <a:buClr>
                <a:srgbClr val="2C95DD"/>
              </a:buClr>
              <a:buFont typeface="Arial"/>
              <a:buNone/>
              <a:defRPr sz="24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00"/>
              </a:spcBef>
              <a:buClr>
                <a:srgbClr val="2C95DD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3 -Large Text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 flipH="1">
            <a:off x="8553450" y="5021496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046" y="4643605"/>
            <a:ext cx="1219562" cy="3602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29476" y="1686581"/>
            <a:ext cx="8229600" cy="3778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spcBef>
                <a:spcPts val="12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marR="0" lvl="3" indent="-211138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C95DD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C95DD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C95DD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C95DD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C95DD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C95DD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C95DD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C95DD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366714" y="1419224"/>
            <a:ext cx="8410574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spcBef>
                <a:spcPts val="12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marR="0" lvl="3" indent="-211138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idx="2"/>
          </p:nvPr>
        </p:nvSpPr>
        <p:spPr>
          <a:xfrm>
            <a:off x="366713" y="1074737"/>
            <a:ext cx="20732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376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spcBef>
                <a:spcPts val="12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marR="0" lvl="3" indent="-211138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pic" idx="2"/>
          </p:nvPr>
        </p:nvSpPr>
        <p:spPr>
          <a:xfrm>
            <a:off x="366713" y="1419225"/>
            <a:ext cx="2073274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C95DD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C95DD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C95DD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C95DD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3"/>
          </p:nvPr>
        </p:nvSpPr>
        <p:spPr>
          <a:xfrm>
            <a:off x="2728913" y="1419224"/>
            <a:ext cx="6048376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spcBef>
                <a:spcPts val="12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marR="0" lvl="3" indent="-211138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spcBef>
                <a:spcPts val="12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marR="0" lvl="3" indent="-211138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76200" algn="l" rtl="0">
              <a:spcBef>
                <a:spcPts val="12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marR="0" lvl="3" indent="-211138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58750" algn="l" rtl="0">
              <a:spcBef>
                <a:spcPts val="300"/>
              </a:spcBef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/>
        </p:nvSpPr>
        <p:spPr>
          <a:xfrm flipH="1">
            <a:off x="8553450" y="5021496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7046" y="4643605"/>
            <a:ext cx="1219562" cy="36026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0" y="0"/>
            <a:ext cx="92329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1676400" y="2984500"/>
            <a:ext cx="5689600" cy="446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25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</a:rPr>
              <a:t>BUILT FOR THE</a:t>
            </a:r>
            <a:r>
              <a:rPr lang="en-US" sz="2250" cap="none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5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SPEED OF BUSINESS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48133" y="1490367"/>
            <a:ext cx="5189266" cy="125918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13721" y="149918"/>
            <a:ext cx="87969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8774"/>
              </a:buClr>
              <a:buFont typeface="Arial"/>
              <a:buNone/>
              <a:defRPr sz="28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114300" y="624362"/>
            <a:ext cx="8796300" cy="2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13721" y="149918"/>
            <a:ext cx="87969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Clr>
                <a:srgbClr val="008774"/>
              </a:buClr>
              <a:buFont typeface="Arial"/>
              <a:buNone/>
              <a:defRPr sz="28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3261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6414" y="4854091"/>
            <a:ext cx="712061" cy="17373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with Subtitle and Conten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body" idx="2"/>
          </p:nvPr>
        </p:nvSpPr>
        <p:spPr>
          <a:xfrm>
            <a:off x="366713" y="1419224"/>
            <a:ext cx="8410574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145" cy="1006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374" cy="369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24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50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2"/>
          </p:nvPr>
        </p:nvSpPr>
        <p:spPr>
          <a:xfrm>
            <a:off x="366713" y="1419224"/>
            <a:ext cx="8410574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74" name="Shape 374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0" y="4629150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83" name="Shape 383"/>
          <p:cNvSpPr txBox="1"/>
          <p:nvPr/>
        </p:nvSpPr>
        <p:spPr>
          <a:xfrm flipH="1">
            <a:off x="8553450" y="5021496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366712" y="5018448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2015 Pivotal. All rights reserved.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376" cy="1354217"/>
          </a:xfrm>
          <a:prstGeom prst="rect">
            <a:avLst/>
          </a:prstGeom>
          <a:noFill/>
          <a:ln>
            <a:noFill/>
          </a:ln>
          <a:effectLst>
            <a:reflection stA="50000" endPos="75000" dist="12700" dir="5400000" sy="-100000" algn="bl" rotWithShape="0"/>
          </a:effectLst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6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0" y="0"/>
            <a:ext cx="92329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1676400" y="2984500"/>
            <a:ext cx="5689600" cy="446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SPEED OF BUSINESS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48133" y="1490366"/>
            <a:ext cx="5189265" cy="125918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145" cy="1006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5" name="Shape 395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374" cy="369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24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body" idx="2"/>
          </p:nvPr>
        </p:nvSpPr>
        <p:spPr>
          <a:xfrm>
            <a:off x="908582" y="3267649"/>
            <a:ext cx="5026550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397" name="Shape 39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Sub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392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4D4D4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ctrTitle"/>
          </p:nvPr>
        </p:nvSpPr>
        <p:spPr>
          <a:xfrm>
            <a:off x="2728910" y="1006879"/>
            <a:ext cx="6048376" cy="12187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24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, no circles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Font typeface="Arial"/>
              <a:buNone/>
              <a:defRPr sz="3200" b="0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9" name="Shape 40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685D"/>
                </a:solidFill>
              </a:rPr>
              <a:t>‹#›</a:t>
            </a:fld>
            <a:endParaRPr lang="en-US" sz="1300">
              <a:solidFill>
                <a:srgbClr val="00685D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bar only"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3 -Large Tex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0" y="4629150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5" name="Shape 415"/>
          <p:cNvSpPr txBox="1"/>
          <p:nvPr/>
        </p:nvSpPr>
        <p:spPr>
          <a:xfrm flipH="1">
            <a:off x="8553450" y="5021496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6" name="Shape 416"/>
          <p:cNvSpPr txBox="1"/>
          <p:nvPr/>
        </p:nvSpPr>
        <p:spPr>
          <a:xfrm>
            <a:off x="366712" y="5018448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2015 Pivotal. All rights reserved.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376" cy="1354217"/>
          </a:xfrm>
          <a:prstGeom prst="rect">
            <a:avLst/>
          </a:prstGeom>
          <a:noFill/>
          <a:ln>
            <a:noFill/>
          </a:ln>
          <a:effectLst>
            <a:reflection stA="50000" endPos="75000" dist="12700" dir="5400000" sy="-100000" algn="bl" rotWithShape="0"/>
          </a:effectLst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6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pic" idx="2"/>
          </p:nvPr>
        </p:nvSpPr>
        <p:spPr>
          <a:xfrm>
            <a:off x="366712" y="1074737"/>
            <a:ext cx="20732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376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/>
          </p:cNvSpPr>
          <p:nvPr>
            <p:ph type="pic" idx="2"/>
          </p:nvPr>
        </p:nvSpPr>
        <p:spPr>
          <a:xfrm>
            <a:off x="366712" y="1419225"/>
            <a:ext cx="2073274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38" name="Shape 438"/>
          <p:cNvSpPr txBox="1">
            <a:spLocks noGrp="1"/>
          </p:cNvSpPr>
          <p:nvPr>
            <p:ph type="body" idx="3"/>
          </p:nvPr>
        </p:nvSpPr>
        <p:spPr>
          <a:xfrm>
            <a:off x="2728913" y="1419224"/>
            <a:ext cx="6048376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58938" marR="0" lvl="3" indent="-13493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828800" marR="0" lvl="4" indent="69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lang="en-US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0" y="4629150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43" name="Shape 443"/>
          <p:cNvSpPr txBox="1"/>
          <p:nvPr/>
        </p:nvSpPr>
        <p:spPr>
          <a:xfrm flipH="1">
            <a:off x="8553450" y="5021496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366712" y="5018448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2014 Pivotal. All rights reserved.</a:t>
            </a:r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6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1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Shape 1130"/>
          <p:cNvSpPr txBox="1">
            <a:spLocks noGrp="1"/>
          </p:cNvSpPr>
          <p:nvPr>
            <p:ph type="ctrTitle"/>
          </p:nvPr>
        </p:nvSpPr>
        <p:spPr>
          <a:xfrm>
            <a:off x="890588" y="1312923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16F3B"/>
              </a:buClr>
              <a:buFont typeface="Arial"/>
              <a:buNone/>
              <a:defRPr sz="3600" b="1" i="0" u="none" strike="noStrike" cap="none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31" name="Shape 1131"/>
          <p:cNvSpPr txBox="1">
            <a:spLocks noGrp="1"/>
          </p:cNvSpPr>
          <p:nvPr>
            <p:ph type="subTitle" idx="1"/>
          </p:nvPr>
        </p:nvSpPr>
        <p:spPr>
          <a:xfrm>
            <a:off x="890594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Shape 1132"/>
          <p:cNvSpPr txBox="1">
            <a:spLocks noGrp="1"/>
          </p:cNvSpPr>
          <p:nvPr>
            <p:ph type="body" idx="2"/>
          </p:nvPr>
        </p:nvSpPr>
        <p:spPr>
          <a:xfrm>
            <a:off x="908582" y="3710117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Shape 1133"/>
          <p:cNvSpPr/>
          <p:nvPr/>
        </p:nvSpPr>
        <p:spPr>
          <a:xfrm>
            <a:off x="0" y="4629166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Shape 1134"/>
          <p:cNvSpPr txBox="1"/>
          <p:nvPr/>
        </p:nvSpPr>
        <p:spPr>
          <a:xfrm flipH="1">
            <a:off x="8553450" y="5021512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5" name="Shape 1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99" cy="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Shape 1136"/>
          <p:cNvSpPr txBox="1"/>
          <p:nvPr/>
        </p:nvSpPr>
        <p:spPr>
          <a:xfrm>
            <a:off x="365136" y="5025773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Pivotal Confidential–Internal Use Only</a:t>
            </a:r>
          </a:p>
        </p:txBody>
      </p:sp>
      <p:sp>
        <p:nvSpPr>
          <p:cNvPr id="1137" name="Shape 113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>
            <a:spLocks noGrp="1"/>
          </p:cNvSpPr>
          <p:nvPr>
            <p:ph type="title"/>
          </p:nvPr>
        </p:nvSpPr>
        <p:spPr>
          <a:xfrm>
            <a:off x="113721" y="149918"/>
            <a:ext cx="87969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8774"/>
              </a:buClr>
              <a:buFont typeface="Arial"/>
              <a:buNone/>
              <a:defRPr sz="28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40" name="Shape 1140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114300" y="624362"/>
            <a:ext cx="8796300" cy="2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2" name="Shape 1142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5" name="Shape 1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6414" y="4854091"/>
            <a:ext cx="712199" cy="1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Shape 1146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theme" Target="../theme/theme3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5.xml"/><Relationship Id="rId26" Type="http://schemas.openxmlformats.org/officeDocument/2006/relationships/theme" Target="../theme/theme4.xml"/><Relationship Id="rId27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theme" Target="../theme/theme5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 flipH="1">
            <a:off x="8553450" y="5021496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877046" y="4643605"/>
            <a:ext cx="1219562" cy="36026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1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9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272779" y="4855076"/>
            <a:ext cx="731519" cy="17129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4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90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Shape 11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Shape 112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hyperlink" Target="http://12factor.net/" TargetMode="Externa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articles/microservices.html" TargetMode="External"/><Relationship Id="rId4" Type="http://schemas.openxmlformats.org/officeDocument/2006/relationships/hyperlink" Target="https://www.youtube.com/watch?v=SFDYdslOvu8" TargetMode="External"/><Relationship Id="rId5" Type="http://schemas.openxmlformats.org/officeDocument/2006/relationships/hyperlink" Target="http://shop.oreilly.com/product/0636920033158.do" TargetMode="External"/><Relationship Id="rId6" Type="http://schemas.openxmlformats.org/officeDocument/2006/relationships/hyperlink" Target="http://projects.spring.io/spring-cloud/" TargetMode="External"/><Relationship Id="rId7" Type="http://schemas.openxmlformats.org/officeDocument/2006/relationships/hyperlink" Target="http://www.oreilly.com/programming/free/migrating-cloud-native-application-architectures.csp?intcmp=il-prog-free-product-lgen_cloud_native_aa" TargetMode="External"/><Relationship Id="rId8" Type="http://schemas.openxmlformats.org/officeDocument/2006/relationships/hyperlink" Target="http://run.pivotal.io/" TargetMode="External"/><Relationship Id="rId9" Type="http://schemas.openxmlformats.org/officeDocument/2006/relationships/hyperlink" Target="http://www.meetup.com/Saint-Louis-Cloud-Foundry-Meetup/" TargetMode="External"/><Relationship Id="rId1" Type="http://schemas.openxmlformats.org/officeDocument/2006/relationships/slideLayout" Target="../slideLayouts/slideLayout55.xml"/><Relationship Id="rId2" Type="http://schemas.openxmlformats.org/officeDocument/2006/relationships/hyperlink" Target="https://www.youtube.com/watch?v=FdSIf3vnpac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hyperlink" Target="http://www.meetup.com/Saint-Louis-Cloud-Foundry-Meetup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E6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r="48013" b="17682"/>
          <a:stretch/>
        </p:blipFill>
        <p:spPr>
          <a:xfrm flipH="1">
            <a:off x="5908490" y="247059"/>
            <a:ext cx="2947232" cy="119262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2257778" y="1668809"/>
            <a:ext cx="587743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Patterns</a:t>
            </a:r>
            <a:endParaRPr lang="en-US" sz="40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3160890" y="1151933"/>
            <a:ext cx="295582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lang="en-US" sz="40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r="48013" b="17682"/>
          <a:stretch/>
        </p:blipFill>
        <p:spPr>
          <a:xfrm>
            <a:off x="331207" y="2527425"/>
            <a:ext cx="6464896" cy="261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r="48013" b="17682"/>
          <a:stretch/>
        </p:blipFill>
        <p:spPr>
          <a:xfrm flipH="1">
            <a:off x="-1511298" y="32911"/>
            <a:ext cx="4278239" cy="17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5548232" y="3408578"/>
            <a:ext cx="3595767" cy="13586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7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Sharath Sahadevan,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7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@</a:t>
            </a:r>
            <a:r>
              <a:rPr lang="en-US" sz="17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sharath_sahadev</a:t>
            </a:r>
            <a:r>
              <a:rPr lang="en-US" sz="17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7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ssahadevan@pivotal.io</a:t>
            </a:r>
            <a:endParaRPr lang="en-US" sz="1700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7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Feb 2016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7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DEFINE: </a:t>
            </a:r>
            <a:r>
              <a:rPr lang="en-US" dirty="0" err="1" smtClean="0"/>
              <a:t>Microservice</a:t>
            </a:r>
            <a:endParaRPr lang="en-US" dirty="0"/>
          </a:p>
        </p:txBody>
      </p:sp>
      <p:sp>
        <p:nvSpPr>
          <p:cNvPr id="3" name="Shape 243"/>
          <p:cNvSpPr/>
          <p:nvPr/>
        </p:nvSpPr>
        <p:spPr>
          <a:xfrm>
            <a:off x="987233" y="2000108"/>
            <a:ext cx="7539585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normAutofit/>
          </a:bodyPr>
          <a:lstStyle>
            <a:lvl1pPr>
              <a:defRPr sz="3600" b="1" i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 b="0" i="0">
                <a:solidFill>
                  <a:srgbClr val="000000"/>
                </a:solidFill>
                <a:uFillTx/>
              </a:defRPr>
            </a:pPr>
            <a:r>
              <a:rPr sz="360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Loosely coupled service oriented architecture with bounded contexts</a:t>
            </a:r>
          </a:p>
        </p:txBody>
      </p:sp>
      <p:sp>
        <p:nvSpPr>
          <p:cNvPr id="4" name="Shape 244"/>
          <p:cNvSpPr/>
          <p:nvPr/>
        </p:nvSpPr>
        <p:spPr>
          <a:xfrm rot="10800000" flipH="1">
            <a:off x="874689" y="1743937"/>
            <a:ext cx="3651648" cy="884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" y="0"/>
                </a:moveTo>
                <a:cubicBezTo>
                  <a:pt x="824" y="0"/>
                  <a:pt x="0" y="2822"/>
                  <a:pt x="0" y="6300"/>
                </a:cubicBezTo>
                <a:lnTo>
                  <a:pt x="0" y="8984"/>
                </a:lnTo>
                <a:cubicBezTo>
                  <a:pt x="0" y="12462"/>
                  <a:pt x="824" y="15276"/>
                  <a:pt x="1840" y="15276"/>
                </a:cubicBezTo>
                <a:lnTo>
                  <a:pt x="4547" y="15276"/>
                </a:lnTo>
                <a:lnTo>
                  <a:pt x="1432" y="21600"/>
                </a:lnTo>
                <a:lnTo>
                  <a:pt x="7709" y="15276"/>
                </a:lnTo>
                <a:lnTo>
                  <a:pt x="19760" y="15276"/>
                </a:lnTo>
                <a:cubicBezTo>
                  <a:pt x="20776" y="15276"/>
                  <a:pt x="21600" y="12462"/>
                  <a:pt x="21600" y="8984"/>
                </a:cubicBezTo>
                <a:lnTo>
                  <a:pt x="21600" y="6300"/>
                </a:lnTo>
                <a:cubicBezTo>
                  <a:pt x="21600" y="2822"/>
                  <a:pt x="20776" y="0"/>
                  <a:pt x="19760" y="0"/>
                </a:cubicBezTo>
                <a:lnTo>
                  <a:pt x="1840" y="0"/>
                </a:lnTo>
                <a:close/>
              </a:path>
            </a:pathLst>
          </a:custGeom>
          <a:ln w="25400">
            <a:solidFill>
              <a:srgbClr val="F9A737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" name="Shape 245"/>
          <p:cNvSpPr/>
          <p:nvPr/>
        </p:nvSpPr>
        <p:spPr>
          <a:xfrm flipH="1">
            <a:off x="4555380" y="2529363"/>
            <a:ext cx="3998070" cy="895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6" y="0"/>
                </a:moveTo>
                <a:cubicBezTo>
                  <a:pt x="799" y="0"/>
                  <a:pt x="0" y="3106"/>
                  <a:pt x="0" y="6941"/>
                </a:cubicBezTo>
                <a:lnTo>
                  <a:pt x="0" y="10276"/>
                </a:lnTo>
                <a:cubicBezTo>
                  <a:pt x="0" y="14112"/>
                  <a:pt x="799" y="17226"/>
                  <a:pt x="1786" y="17226"/>
                </a:cubicBezTo>
                <a:lnTo>
                  <a:pt x="5113" y="17226"/>
                </a:lnTo>
                <a:lnTo>
                  <a:pt x="3603" y="21600"/>
                </a:lnTo>
                <a:lnTo>
                  <a:pt x="8414" y="17226"/>
                </a:lnTo>
                <a:lnTo>
                  <a:pt x="19812" y="17226"/>
                </a:lnTo>
                <a:cubicBezTo>
                  <a:pt x="20799" y="17226"/>
                  <a:pt x="21600" y="14112"/>
                  <a:pt x="21600" y="10276"/>
                </a:cubicBezTo>
                <a:lnTo>
                  <a:pt x="21600" y="6941"/>
                </a:lnTo>
                <a:cubicBezTo>
                  <a:pt x="21600" y="3106"/>
                  <a:pt x="20799" y="0"/>
                  <a:pt x="19812" y="0"/>
                </a:cubicBezTo>
                <a:lnTo>
                  <a:pt x="1786" y="0"/>
                </a:lnTo>
                <a:close/>
              </a:path>
            </a:pathLst>
          </a:custGeom>
          <a:ln w="25400">
            <a:solidFill>
              <a:srgbClr val="33928A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" name="Shape 246"/>
          <p:cNvSpPr/>
          <p:nvPr/>
        </p:nvSpPr>
        <p:spPr>
          <a:xfrm>
            <a:off x="159045" y="1102615"/>
            <a:ext cx="4674677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If every service has to be updated in concert, it’s not loosely coupled!</a:t>
            </a:r>
          </a:p>
        </p:txBody>
      </p:sp>
      <p:sp>
        <p:nvSpPr>
          <p:cNvPr id="7" name="Shape 247"/>
          <p:cNvSpPr/>
          <p:nvPr/>
        </p:nvSpPr>
        <p:spPr>
          <a:xfrm>
            <a:off x="4450026" y="3469307"/>
            <a:ext cx="463682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If you have to know about surrounding services you don’t have a bounded context.</a:t>
            </a:r>
          </a:p>
        </p:txBody>
      </p:sp>
    </p:spTree>
    <p:extLst>
      <p:ext uri="{BB962C8B-B14F-4D97-AF65-F5344CB8AC3E}">
        <p14:creationId xmlns:p14="http://schemas.microsoft.com/office/powerpoint/2010/main" val="541515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err="1"/>
              <a:t>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11</a:t>
            </a:fld>
            <a:endParaRPr lang="en-US" sz="1300" dirty="0">
              <a:solidFill>
                <a:schemeClr val="dk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6419" y="2310140"/>
            <a:ext cx="8290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23101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0" y="23101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663700"/>
            <a:ext cx="4483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9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Monolith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12</a:t>
            </a:fld>
            <a:endParaRPr lang="en-US" sz="1300">
              <a:solidFill>
                <a:schemeClr val="dk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56" y="1291593"/>
            <a:ext cx="7942649" cy="34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Continuous Delivery</a:t>
            </a:r>
            <a:endParaRPr lang="en-US" dirty="0"/>
          </a:p>
        </p:txBody>
      </p:sp>
      <p:sp>
        <p:nvSpPr>
          <p:cNvPr id="39" name="Shape 444"/>
          <p:cNvSpPr/>
          <p:nvPr/>
        </p:nvSpPr>
        <p:spPr>
          <a:xfrm>
            <a:off x="725709" y="1580270"/>
            <a:ext cx="799688" cy="1694045"/>
          </a:xfrm>
          <a:prstGeom prst="roundRect">
            <a:avLst>
              <a:gd name="adj" fmla="val 6352"/>
            </a:avLst>
          </a:prstGeom>
          <a:solidFill>
            <a:srgbClr val="9D9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 b="1" i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Product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Mgr</a:t>
            </a:r>
          </a:p>
        </p:txBody>
      </p:sp>
      <p:sp>
        <p:nvSpPr>
          <p:cNvPr id="40" name="Shape 445"/>
          <p:cNvSpPr/>
          <p:nvPr/>
        </p:nvSpPr>
        <p:spPr>
          <a:xfrm>
            <a:off x="1574973" y="1580270"/>
            <a:ext cx="799688" cy="1694045"/>
          </a:xfrm>
          <a:prstGeom prst="roundRect">
            <a:avLst>
              <a:gd name="adj" fmla="val 6352"/>
            </a:avLst>
          </a:prstGeom>
          <a:solidFill>
            <a:srgbClr val="E18F2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UX</a:t>
            </a:r>
          </a:p>
        </p:txBody>
      </p:sp>
      <p:sp>
        <p:nvSpPr>
          <p:cNvPr id="41" name="Shape 446"/>
          <p:cNvSpPr/>
          <p:nvPr/>
        </p:nvSpPr>
        <p:spPr>
          <a:xfrm>
            <a:off x="2424238" y="1580270"/>
            <a:ext cx="799688" cy="1694045"/>
          </a:xfrm>
          <a:prstGeom prst="roundRect">
            <a:avLst>
              <a:gd name="adj" fmla="val 6352"/>
            </a:avLst>
          </a:prstGeom>
          <a:solidFill>
            <a:srgbClr val="00574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Dev</a:t>
            </a:r>
          </a:p>
        </p:txBody>
      </p:sp>
      <p:sp>
        <p:nvSpPr>
          <p:cNvPr id="42" name="Shape 447"/>
          <p:cNvSpPr/>
          <p:nvPr/>
        </p:nvSpPr>
        <p:spPr>
          <a:xfrm>
            <a:off x="3273502" y="1580270"/>
            <a:ext cx="799688" cy="1694045"/>
          </a:xfrm>
          <a:prstGeom prst="roundRect">
            <a:avLst>
              <a:gd name="adj" fmla="val 6352"/>
            </a:avLst>
          </a:prstGeom>
          <a:solidFill>
            <a:srgbClr val="9D9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QA</a:t>
            </a:r>
          </a:p>
        </p:txBody>
      </p:sp>
      <p:sp>
        <p:nvSpPr>
          <p:cNvPr id="43" name="Shape 448"/>
          <p:cNvSpPr/>
          <p:nvPr/>
        </p:nvSpPr>
        <p:spPr>
          <a:xfrm>
            <a:off x="4122766" y="1580270"/>
            <a:ext cx="799688" cy="1694045"/>
          </a:xfrm>
          <a:prstGeom prst="roundRect">
            <a:avLst>
              <a:gd name="adj" fmla="val 6352"/>
            </a:avLst>
          </a:prstGeom>
          <a:solidFill>
            <a:srgbClr val="E18F2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DBA</a:t>
            </a:r>
          </a:p>
        </p:txBody>
      </p:sp>
      <p:sp>
        <p:nvSpPr>
          <p:cNvPr id="44" name="Shape 449"/>
          <p:cNvSpPr/>
          <p:nvPr/>
        </p:nvSpPr>
        <p:spPr>
          <a:xfrm>
            <a:off x="5966392" y="1580270"/>
            <a:ext cx="799688" cy="1694045"/>
          </a:xfrm>
          <a:prstGeom prst="roundRect">
            <a:avLst>
              <a:gd name="adj" fmla="val 6352"/>
            </a:avLst>
          </a:prstGeom>
          <a:solidFill>
            <a:srgbClr val="00574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Sys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Admin</a:t>
            </a:r>
          </a:p>
        </p:txBody>
      </p:sp>
      <p:sp>
        <p:nvSpPr>
          <p:cNvPr id="45" name="Shape 450"/>
          <p:cNvSpPr/>
          <p:nvPr/>
        </p:nvSpPr>
        <p:spPr>
          <a:xfrm>
            <a:off x="6815656" y="1580270"/>
            <a:ext cx="799688" cy="1694045"/>
          </a:xfrm>
          <a:prstGeom prst="roundRect">
            <a:avLst>
              <a:gd name="adj" fmla="val 6352"/>
            </a:avLst>
          </a:prstGeom>
          <a:solidFill>
            <a:srgbClr val="9D9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Net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Admin</a:t>
            </a:r>
          </a:p>
        </p:txBody>
      </p:sp>
      <p:sp>
        <p:nvSpPr>
          <p:cNvPr id="46" name="Shape 451"/>
          <p:cNvSpPr/>
          <p:nvPr/>
        </p:nvSpPr>
        <p:spPr>
          <a:xfrm>
            <a:off x="7664921" y="1580270"/>
            <a:ext cx="799688" cy="1694045"/>
          </a:xfrm>
          <a:prstGeom prst="roundRect">
            <a:avLst>
              <a:gd name="adj" fmla="val 6352"/>
            </a:avLst>
          </a:prstGeom>
          <a:solidFill>
            <a:srgbClr val="E18F2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Storage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Admin</a:t>
            </a:r>
          </a:p>
        </p:txBody>
      </p:sp>
      <p:sp>
        <p:nvSpPr>
          <p:cNvPr id="47" name="Shape 452"/>
          <p:cNvSpPr/>
          <p:nvPr/>
        </p:nvSpPr>
        <p:spPr>
          <a:xfrm>
            <a:off x="725709" y="2940408"/>
            <a:ext cx="4196746" cy="667812"/>
          </a:xfrm>
          <a:prstGeom prst="roundRect">
            <a:avLst>
              <a:gd name="adj" fmla="val 7607"/>
            </a:avLst>
          </a:prstGeom>
          <a:solidFill>
            <a:srgbClr val="3EA7B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BUSINESS CAPABILITY TEAMS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USING MICROSERVICES</a:t>
            </a:r>
          </a:p>
        </p:txBody>
      </p:sp>
      <p:sp>
        <p:nvSpPr>
          <p:cNvPr id="48" name="Shape 453"/>
          <p:cNvSpPr/>
          <p:nvPr/>
        </p:nvSpPr>
        <p:spPr>
          <a:xfrm>
            <a:off x="5966392" y="2940408"/>
            <a:ext cx="2498216" cy="667812"/>
          </a:xfrm>
          <a:prstGeom prst="roundRect">
            <a:avLst>
              <a:gd name="adj" fmla="val 7607"/>
            </a:avLst>
          </a:prstGeom>
          <a:solidFill>
            <a:srgbClr val="3EA7B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PLATFORM OPERATIONS TEAM</a:t>
            </a:r>
          </a:p>
        </p:txBody>
      </p:sp>
      <p:sp>
        <p:nvSpPr>
          <p:cNvPr id="49" name="Shape 455"/>
          <p:cNvSpPr/>
          <p:nvPr/>
        </p:nvSpPr>
        <p:spPr>
          <a:xfrm>
            <a:off x="4972031" y="1896468"/>
            <a:ext cx="923444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Self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Service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API</a:t>
            </a:r>
          </a:p>
        </p:txBody>
      </p:sp>
      <p:sp>
        <p:nvSpPr>
          <p:cNvPr id="50" name="Shape 456"/>
          <p:cNvSpPr/>
          <p:nvPr/>
        </p:nvSpPr>
        <p:spPr>
          <a:xfrm>
            <a:off x="4838332" y="2807238"/>
            <a:ext cx="1197311" cy="266342"/>
          </a:xfrm>
          <a:prstGeom prst="leftRightArrow">
            <a:avLst>
              <a:gd name="adj1" fmla="val 32000"/>
              <a:gd name="adj2" fmla="val 114857"/>
            </a:avLst>
          </a:prstGeom>
          <a:solidFill>
            <a:srgbClr val="535353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Shape 454"/>
          <p:cNvSpPr/>
          <p:nvPr/>
        </p:nvSpPr>
        <p:spPr>
          <a:xfrm>
            <a:off x="113571" y="4706461"/>
            <a:ext cx="57258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Adapted from: http://www.slideshare.net/adriancockcroft/goto-berlin</a:t>
            </a:r>
          </a:p>
        </p:txBody>
      </p:sp>
    </p:spTree>
    <p:extLst>
      <p:ext uri="{BB962C8B-B14F-4D97-AF65-F5344CB8AC3E}">
        <p14:creationId xmlns:p14="http://schemas.microsoft.com/office/powerpoint/2010/main" val="7074626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008881"/>
                </a:solidFill>
              </a:rPr>
              <a:t>Abstraction</a:t>
            </a:r>
            <a:endParaRPr lang="en-US" sz="2800" dirty="0">
              <a:solidFill>
                <a:srgbClr val="008881"/>
              </a:solidFill>
            </a:endParaRPr>
          </a:p>
        </p:txBody>
      </p:sp>
      <p:sp>
        <p:nvSpPr>
          <p:cNvPr id="122" name="Shape 297"/>
          <p:cNvSpPr/>
          <p:nvPr/>
        </p:nvSpPr>
        <p:spPr>
          <a:xfrm>
            <a:off x="7274768" y="4389579"/>
            <a:ext cx="1560183" cy="225098"/>
          </a:xfrm>
          <a:prstGeom prst="rect">
            <a:avLst/>
          </a:prstGeom>
          <a:noFill/>
          <a:ln>
            <a:noFill/>
          </a:ln>
        </p:spPr>
        <p:txBody>
          <a:bodyPr lIns="51200" tIns="51200" rIns="51200" bIns="51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 lang="en-US" sz="1200" b="0" i="0" u="none" strike="noStrike" cap="none" baseline="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293"/>
          <p:cNvSpPr/>
          <p:nvPr/>
        </p:nvSpPr>
        <p:spPr>
          <a:xfrm flipH="1">
            <a:off x="665209" y="1972277"/>
            <a:ext cx="7837108" cy="2417302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29803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Shape 294"/>
          <p:cNvCxnSpPr/>
          <p:nvPr/>
        </p:nvCxnSpPr>
        <p:spPr>
          <a:xfrm flipH="1" flipV="1">
            <a:off x="647489" y="2007965"/>
            <a:ext cx="2304" cy="2392568"/>
          </a:xfrm>
          <a:prstGeom prst="straightConnector1">
            <a:avLst/>
          </a:prstGeom>
          <a:noFill/>
          <a:ln w="38100" cap="flat" cmpd="sng">
            <a:solidFill>
              <a:srgbClr val="2C95DD"/>
            </a:solidFill>
            <a:prstDash val="dash"/>
            <a:round/>
            <a:headEnd type="none" w="med" len="med"/>
            <a:tailEnd type="triangle" w="lg" len="lg"/>
          </a:ln>
        </p:spPr>
      </p:cxnSp>
      <p:sp>
        <p:nvSpPr>
          <p:cNvPr id="120" name="Shape 295"/>
          <p:cNvSpPr/>
          <p:nvPr/>
        </p:nvSpPr>
        <p:spPr>
          <a:xfrm>
            <a:off x="8253406" y="2021683"/>
            <a:ext cx="890594" cy="404890"/>
          </a:xfrm>
          <a:prstGeom prst="rect">
            <a:avLst/>
          </a:prstGeom>
          <a:noFill/>
          <a:ln>
            <a:noFill/>
          </a:ln>
        </p:spPr>
        <p:txBody>
          <a:bodyPr lIns="51200" tIns="51200" rIns="51200" bIns="51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Agility and Cost </a:t>
            </a:r>
            <a:r>
              <a:rPr lang="en-US" sz="1200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Savings</a:t>
            </a:r>
            <a:endParaRPr lang="en-US" sz="1200" b="0" i="0" u="none" strike="noStrike" cap="none" baseline="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Shape 296"/>
          <p:cNvCxnSpPr/>
          <p:nvPr/>
        </p:nvCxnSpPr>
        <p:spPr>
          <a:xfrm>
            <a:off x="647494" y="4376882"/>
            <a:ext cx="8269432" cy="0"/>
          </a:xfrm>
          <a:prstGeom prst="straightConnector1">
            <a:avLst/>
          </a:prstGeom>
          <a:noFill/>
          <a:ln w="38100" cap="flat" cmpd="sng">
            <a:solidFill>
              <a:srgbClr val="2C95DD"/>
            </a:solidFill>
            <a:prstDash val="dash"/>
            <a:round/>
            <a:headEnd type="none" w="med" len="med"/>
            <a:tailEnd type="triangle" w="lg" len="lg"/>
          </a:ln>
        </p:spPr>
      </p:cxnSp>
      <p:sp>
        <p:nvSpPr>
          <p:cNvPr id="197" name="Shape 299"/>
          <p:cNvSpPr/>
          <p:nvPr/>
        </p:nvSpPr>
        <p:spPr>
          <a:xfrm>
            <a:off x="812114" y="1356896"/>
            <a:ext cx="2069922" cy="40806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 dirty="0">
                <a:solidFill>
                  <a:srgbClr val="022828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000" b="1" i="0" u="none" strike="noStrike" cap="none" baseline="0" dirty="0" smtClean="0">
                <a:solidFill>
                  <a:srgbClr val="022828"/>
                </a:solidFill>
                <a:latin typeface="Arial"/>
                <a:ea typeface="Arial"/>
                <a:cs typeface="Arial"/>
                <a:sym typeface="Arial"/>
              </a:rPr>
              <a:t>Traditional</a:t>
            </a:r>
            <a:endParaRPr lang="en-US" sz="2000" b="1" i="0" u="none" strike="noStrike" cap="none" baseline="0" dirty="0">
              <a:solidFill>
                <a:srgbClr val="02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303"/>
          <p:cNvSpPr/>
          <p:nvPr/>
        </p:nvSpPr>
        <p:spPr>
          <a:xfrm>
            <a:off x="1220477" y="3521239"/>
            <a:ext cx="1466154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</a:p>
        </p:txBody>
      </p:sp>
      <p:sp>
        <p:nvSpPr>
          <p:cNvPr id="224" name="Shape 305"/>
          <p:cNvSpPr/>
          <p:nvPr/>
        </p:nvSpPr>
        <p:spPr>
          <a:xfrm>
            <a:off x="1210686" y="3620401"/>
            <a:ext cx="1485738" cy="242718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306"/>
          <p:cNvSpPr/>
          <p:nvPr/>
        </p:nvSpPr>
        <p:spPr>
          <a:xfrm>
            <a:off x="1220477" y="3525305"/>
            <a:ext cx="1466154" cy="30987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</a:p>
        </p:txBody>
      </p:sp>
      <p:sp>
        <p:nvSpPr>
          <p:cNvPr id="222" name="Shape 308"/>
          <p:cNvSpPr/>
          <p:nvPr/>
        </p:nvSpPr>
        <p:spPr>
          <a:xfrm>
            <a:off x="1210686" y="3919733"/>
            <a:ext cx="1485738" cy="242718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309"/>
          <p:cNvSpPr/>
          <p:nvPr/>
        </p:nvSpPr>
        <p:spPr>
          <a:xfrm>
            <a:off x="1220477" y="3824637"/>
            <a:ext cx="1466154" cy="30987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</a:p>
        </p:txBody>
      </p:sp>
      <p:sp>
        <p:nvSpPr>
          <p:cNvPr id="220" name="Shape 311"/>
          <p:cNvSpPr/>
          <p:nvPr/>
        </p:nvSpPr>
        <p:spPr>
          <a:xfrm>
            <a:off x="1210686" y="3013604"/>
            <a:ext cx="1485738" cy="242719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312"/>
          <p:cNvSpPr/>
          <p:nvPr/>
        </p:nvSpPr>
        <p:spPr>
          <a:xfrm>
            <a:off x="1220477" y="2918508"/>
            <a:ext cx="1466154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O/S</a:t>
            </a:r>
          </a:p>
        </p:txBody>
      </p:sp>
      <p:sp>
        <p:nvSpPr>
          <p:cNvPr id="218" name="Shape 314"/>
          <p:cNvSpPr/>
          <p:nvPr/>
        </p:nvSpPr>
        <p:spPr>
          <a:xfrm>
            <a:off x="1210686" y="2710207"/>
            <a:ext cx="1485738" cy="242718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315"/>
          <p:cNvSpPr/>
          <p:nvPr/>
        </p:nvSpPr>
        <p:spPr>
          <a:xfrm>
            <a:off x="1220477" y="2655215"/>
            <a:ext cx="1466154" cy="30987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Middleware</a:t>
            </a:r>
          </a:p>
        </p:txBody>
      </p:sp>
      <p:sp>
        <p:nvSpPr>
          <p:cNvPr id="216" name="Shape 317"/>
          <p:cNvSpPr/>
          <p:nvPr/>
        </p:nvSpPr>
        <p:spPr>
          <a:xfrm>
            <a:off x="1210686" y="3317003"/>
            <a:ext cx="1485738" cy="242719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318"/>
          <p:cNvSpPr/>
          <p:nvPr/>
        </p:nvSpPr>
        <p:spPr>
          <a:xfrm>
            <a:off x="1220477" y="3221907"/>
            <a:ext cx="1466154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Virtualization</a:t>
            </a:r>
          </a:p>
        </p:txBody>
      </p:sp>
      <p:sp>
        <p:nvSpPr>
          <p:cNvPr id="215" name="Shape 321"/>
          <p:cNvSpPr/>
          <p:nvPr/>
        </p:nvSpPr>
        <p:spPr>
          <a:xfrm>
            <a:off x="1220477" y="2088522"/>
            <a:ext cx="1466153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</a:p>
        </p:txBody>
      </p:sp>
      <p:sp>
        <p:nvSpPr>
          <p:cNvPr id="212" name="Shape 323"/>
          <p:cNvSpPr/>
          <p:nvPr/>
        </p:nvSpPr>
        <p:spPr>
          <a:xfrm>
            <a:off x="1210686" y="2080741"/>
            <a:ext cx="1485738" cy="242718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lang="en-US" sz="2400" b="0" i="0" u="none" strike="noStrike" cap="none" baseline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324"/>
          <p:cNvSpPr/>
          <p:nvPr/>
        </p:nvSpPr>
        <p:spPr>
          <a:xfrm>
            <a:off x="1220478" y="2039115"/>
            <a:ext cx="1466153" cy="309878"/>
          </a:xfrm>
          <a:prstGeom prst="rect">
            <a:avLst/>
          </a:prstGeom>
          <a:noFill/>
          <a:ln>
            <a:noFill/>
          </a:ln>
        </p:spPr>
        <p:txBody>
          <a:bodyPr lIns="121900" tIns="9144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lang="en-US" b="0" i="0" u="none" strike="noStrike" cap="none" baseline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326"/>
          <p:cNvSpPr/>
          <p:nvPr/>
        </p:nvSpPr>
        <p:spPr>
          <a:xfrm>
            <a:off x="1210686" y="2406809"/>
            <a:ext cx="1485738" cy="242719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327"/>
          <p:cNvSpPr/>
          <p:nvPr/>
        </p:nvSpPr>
        <p:spPr>
          <a:xfrm>
            <a:off x="1220477" y="2351817"/>
            <a:ext cx="1466154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Runtime</a:t>
            </a:r>
          </a:p>
        </p:txBody>
      </p:sp>
      <p:sp>
        <p:nvSpPr>
          <p:cNvPr id="199" name="Shape 328"/>
          <p:cNvSpPr/>
          <p:nvPr/>
        </p:nvSpPr>
        <p:spPr>
          <a:xfrm rot="16200000">
            <a:off x="125694" y="2727649"/>
            <a:ext cx="1241952" cy="27870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You Manage</a:t>
            </a:r>
          </a:p>
        </p:txBody>
      </p:sp>
      <p:cxnSp>
        <p:nvCxnSpPr>
          <p:cNvPr id="200" name="Shape 329"/>
          <p:cNvCxnSpPr/>
          <p:nvPr/>
        </p:nvCxnSpPr>
        <p:spPr>
          <a:xfrm rot="10800000" flipH="1">
            <a:off x="1152129" y="2068301"/>
            <a:ext cx="0" cy="211473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95" name="Shape 333"/>
          <p:cNvSpPr/>
          <p:nvPr/>
        </p:nvSpPr>
        <p:spPr>
          <a:xfrm>
            <a:off x="3608390" y="2910673"/>
            <a:ext cx="1485736" cy="242719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F2F2F2"/>
              </a:gs>
              <a:gs pos="51000">
                <a:srgbClr val="107CA3"/>
              </a:gs>
              <a:gs pos="100000">
                <a:srgbClr val="045674"/>
              </a:gs>
            </a:gsLst>
            <a:lin ang="16200000" scaled="0"/>
          </a:gradFill>
          <a:ln w="25400" cap="flat" cmpd="sng">
            <a:solidFill>
              <a:srgbClr val="00685D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334"/>
          <p:cNvSpPr/>
          <p:nvPr/>
        </p:nvSpPr>
        <p:spPr>
          <a:xfrm>
            <a:off x="3618181" y="2828945"/>
            <a:ext cx="1466153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O/S</a:t>
            </a:r>
          </a:p>
        </p:txBody>
      </p:sp>
      <p:sp>
        <p:nvSpPr>
          <p:cNvPr id="168" name="Shape 336"/>
          <p:cNvSpPr/>
          <p:nvPr/>
        </p:nvSpPr>
        <p:spPr>
          <a:xfrm>
            <a:off x="3202364" y="1356896"/>
            <a:ext cx="2069922" cy="40806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rgbClr val="022828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000" b="1" i="0" u="none" strike="noStrike" cap="none" baseline="0">
                <a:solidFill>
                  <a:srgbClr val="022828"/>
                </a:solidFill>
                <a:latin typeface="Arial"/>
                <a:ea typeface="Arial"/>
                <a:cs typeface="Arial"/>
                <a:sym typeface="Arial"/>
              </a:rPr>
              <a:t>IaaS</a:t>
            </a:r>
          </a:p>
        </p:txBody>
      </p:sp>
      <p:sp>
        <p:nvSpPr>
          <p:cNvPr id="191" name="Shape 342"/>
          <p:cNvSpPr/>
          <p:nvPr/>
        </p:nvSpPr>
        <p:spPr>
          <a:xfrm>
            <a:off x="3595013" y="3580817"/>
            <a:ext cx="1485738" cy="308353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AFD1CA"/>
              </a:gs>
              <a:gs pos="35000">
                <a:srgbClr val="C7DED9"/>
              </a:gs>
              <a:gs pos="100000">
                <a:srgbClr val="EAF3F1"/>
              </a:gs>
            </a:gsLst>
            <a:lin ang="16200000" scaled="0"/>
          </a:gra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343"/>
          <p:cNvSpPr/>
          <p:nvPr/>
        </p:nvSpPr>
        <p:spPr>
          <a:xfrm>
            <a:off x="3587872" y="3525308"/>
            <a:ext cx="1466151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</a:p>
        </p:txBody>
      </p:sp>
      <p:sp>
        <p:nvSpPr>
          <p:cNvPr id="189" name="Shape 345"/>
          <p:cNvSpPr/>
          <p:nvPr/>
        </p:nvSpPr>
        <p:spPr>
          <a:xfrm>
            <a:off x="3600936" y="3933105"/>
            <a:ext cx="1485738" cy="242720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AFD1CA"/>
              </a:gs>
              <a:gs pos="35000">
                <a:srgbClr val="C7DED9"/>
              </a:gs>
              <a:gs pos="100000">
                <a:srgbClr val="EAF3F1"/>
              </a:gs>
            </a:gsLst>
            <a:lin ang="16200000" scaled="0"/>
          </a:gra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346"/>
          <p:cNvSpPr/>
          <p:nvPr/>
        </p:nvSpPr>
        <p:spPr>
          <a:xfrm>
            <a:off x="3610727" y="3851377"/>
            <a:ext cx="1466154" cy="30987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</a:p>
        </p:txBody>
      </p:sp>
      <p:sp>
        <p:nvSpPr>
          <p:cNvPr id="187" name="Shape 348"/>
          <p:cNvSpPr/>
          <p:nvPr/>
        </p:nvSpPr>
        <p:spPr>
          <a:xfrm>
            <a:off x="3600936" y="2630001"/>
            <a:ext cx="1485738" cy="242719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349"/>
          <p:cNvSpPr/>
          <p:nvPr/>
        </p:nvSpPr>
        <p:spPr>
          <a:xfrm>
            <a:off x="3610727" y="2521536"/>
            <a:ext cx="1466154" cy="30987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Middleware</a:t>
            </a:r>
          </a:p>
        </p:txBody>
      </p:sp>
      <p:sp>
        <p:nvSpPr>
          <p:cNvPr id="185" name="Shape 351"/>
          <p:cNvSpPr/>
          <p:nvPr/>
        </p:nvSpPr>
        <p:spPr>
          <a:xfrm>
            <a:off x="3595022" y="3210063"/>
            <a:ext cx="1478284" cy="335089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AFD1CA"/>
              </a:gs>
              <a:gs pos="35000">
                <a:srgbClr val="C7DED9"/>
              </a:gs>
              <a:gs pos="100000">
                <a:srgbClr val="EAF3F1"/>
              </a:gs>
            </a:gsLst>
            <a:lin ang="16200000" scaled="0"/>
          </a:gra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352"/>
          <p:cNvSpPr/>
          <p:nvPr/>
        </p:nvSpPr>
        <p:spPr>
          <a:xfrm>
            <a:off x="3587869" y="3176169"/>
            <a:ext cx="1490472" cy="2468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Virtualization</a:t>
            </a:r>
          </a:p>
        </p:txBody>
      </p:sp>
      <p:sp>
        <p:nvSpPr>
          <p:cNvPr id="184" name="Shape 355"/>
          <p:cNvSpPr/>
          <p:nvPr/>
        </p:nvSpPr>
        <p:spPr>
          <a:xfrm>
            <a:off x="3610727" y="2035052"/>
            <a:ext cx="1466154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</a:p>
        </p:txBody>
      </p:sp>
      <p:sp>
        <p:nvSpPr>
          <p:cNvPr id="181" name="Shape 357"/>
          <p:cNvSpPr/>
          <p:nvPr/>
        </p:nvSpPr>
        <p:spPr>
          <a:xfrm>
            <a:off x="3600936" y="2054006"/>
            <a:ext cx="1485738" cy="242719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358"/>
          <p:cNvSpPr/>
          <p:nvPr/>
        </p:nvSpPr>
        <p:spPr>
          <a:xfrm>
            <a:off x="3610727" y="1972278"/>
            <a:ext cx="1466154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lang="en-US" b="0" i="0" u="none" strike="noStrike" cap="none" baseline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360"/>
          <p:cNvSpPr/>
          <p:nvPr/>
        </p:nvSpPr>
        <p:spPr>
          <a:xfrm>
            <a:off x="3600936" y="2353339"/>
            <a:ext cx="1485738" cy="242720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361"/>
          <p:cNvSpPr/>
          <p:nvPr/>
        </p:nvSpPr>
        <p:spPr>
          <a:xfrm>
            <a:off x="3610727" y="2271611"/>
            <a:ext cx="1466154" cy="30987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Runtime</a:t>
            </a:r>
          </a:p>
        </p:txBody>
      </p:sp>
      <p:sp>
        <p:nvSpPr>
          <p:cNvPr id="170" name="Shape 362"/>
          <p:cNvSpPr/>
          <p:nvPr/>
        </p:nvSpPr>
        <p:spPr>
          <a:xfrm rot="16200000">
            <a:off x="2467242" y="2314232"/>
            <a:ext cx="1241952" cy="27870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You Manage</a:t>
            </a:r>
          </a:p>
        </p:txBody>
      </p:sp>
      <p:sp>
        <p:nvSpPr>
          <p:cNvPr id="167" name="Shape 363"/>
          <p:cNvSpPr/>
          <p:nvPr/>
        </p:nvSpPr>
        <p:spPr>
          <a:xfrm rot="16200000">
            <a:off x="4604025" y="3328168"/>
            <a:ext cx="1338937" cy="27870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IaaS Provider</a:t>
            </a:r>
          </a:p>
        </p:txBody>
      </p:sp>
      <p:cxnSp>
        <p:nvCxnSpPr>
          <p:cNvPr id="163" name="Shape 364"/>
          <p:cNvCxnSpPr/>
          <p:nvPr/>
        </p:nvCxnSpPr>
        <p:spPr>
          <a:xfrm rot="10800000" flipH="1">
            <a:off x="3541542" y="2007965"/>
            <a:ext cx="0" cy="117495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4" name="Shape 365"/>
          <p:cNvCxnSpPr/>
          <p:nvPr/>
        </p:nvCxnSpPr>
        <p:spPr>
          <a:xfrm rot="10800000" flipH="1">
            <a:off x="5151756" y="2849450"/>
            <a:ext cx="0" cy="131210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367"/>
          <p:cNvSpPr/>
          <p:nvPr/>
        </p:nvSpPr>
        <p:spPr>
          <a:xfrm rot="16200000">
            <a:off x="5313576" y="1897378"/>
            <a:ext cx="991516" cy="47373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 smtClean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Manage</a:t>
            </a:r>
            <a:endParaRPr lang="en-US" b="0" i="0" u="none" strike="noStrike" cap="none" baseline="0" dirty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371"/>
          <p:cNvSpPr/>
          <p:nvPr/>
        </p:nvSpPr>
        <p:spPr>
          <a:xfrm>
            <a:off x="6242471" y="2936819"/>
            <a:ext cx="1183289" cy="250621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AFD1CA"/>
              </a:gs>
              <a:gs pos="35000">
                <a:srgbClr val="C7DED9"/>
              </a:gs>
              <a:gs pos="100000">
                <a:srgbClr val="EAF3F1"/>
              </a:gs>
            </a:gsLst>
            <a:lin ang="16200000" scaled="0"/>
          </a:gradFill>
          <a:ln w="25400" cap="flat" cmpd="sng">
            <a:solidFill>
              <a:srgbClr val="4F81BD"/>
            </a:solidFill>
            <a:prstDash val="lgDash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372"/>
          <p:cNvSpPr/>
          <p:nvPr/>
        </p:nvSpPr>
        <p:spPr>
          <a:xfrm>
            <a:off x="6212158" y="2869047"/>
            <a:ext cx="1157737" cy="35838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O/S</a:t>
            </a:r>
          </a:p>
        </p:txBody>
      </p:sp>
      <p:sp>
        <p:nvSpPr>
          <p:cNvPr id="134" name="Shape 374"/>
          <p:cNvSpPr/>
          <p:nvPr/>
        </p:nvSpPr>
        <p:spPr>
          <a:xfrm>
            <a:off x="5819558" y="1356896"/>
            <a:ext cx="2069922" cy="40806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 dirty="0">
                <a:solidFill>
                  <a:srgbClr val="022828"/>
                </a:solidFill>
                <a:sym typeface="Arial"/>
              </a:rPr>
              <a:t>  </a:t>
            </a:r>
            <a:r>
              <a:rPr lang="en-US" sz="2000" b="1" dirty="0" smtClean="0">
                <a:solidFill>
                  <a:srgbClr val="022828"/>
                </a:solidFill>
              </a:rPr>
              <a:t>Cloud Native</a:t>
            </a:r>
            <a:endParaRPr lang="en-US" sz="1800" b="1" i="0" u="none" strike="noStrike" cap="none" baseline="0" dirty="0">
              <a:solidFill>
                <a:srgbClr val="02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380"/>
          <p:cNvSpPr/>
          <p:nvPr/>
        </p:nvSpPr>
        <p:spPr>
          <a:xfrm>
            <a:off x="6218130" y="3577732"/>
            <a:ext cx="1485738" cy="242720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AFD1CA"/>
              </a:gs>
              <a:gs pos="35000">
                <a:srgbClr val="C7DED9"/>
              </a:gs>
              <a:gs pos="100000">
                <a:srgbClr val="EAF3F1"/>
              </a:gs>
            </a:gsLst>
            <a:lin ang="16200000" scaled="0"/>
          </a:gra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381"/>
          <p:cNvSpPr/>
          <p:nvPr/>
        </p:nvSpPr>
        <p:spPr>
          <a:xfrm>
            <a:off x="6195214" y="3510574"/>
            <a:ext cx="1466154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</a:p>
        </p:txBody>
      </p:sp>
      <p:sp>
        <p:nvSpPr>
          <p:cNvPr id="154" name="Shape 383"/>
          <p:cNvSpPr/>
          <p:nvPr/>
        </p:nvSpPr>
        <p:spPr>
          <a:xfrm>
            <a:off x="6218130" y="3879633"/>
            <a:ext cx="1485738" cy="242719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AFD1CA"/>
              </a:gs>
              <a:gs pos="35000">
                <a:srgbClr val="C7DED9"/>
              </a:gs>
              <a:gs pos="100000">
                <a:srgbClr val="EAF3F1"/>
              </a:gs>
            </a:gsLst>
            <a:lin ang="16200000" scaled="0"/>
          </a:gra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384"/>
          <p:cNvSpPr/>
          <p:nvPr/>
        </p:nvSpPr>
        <p:spPr>
          <a:xfrm>
            <a:off x="6227921" y="3811272"/>
            <a:ext cx="1466154" cy="30987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</a:p>
        </p:txBody>
      </p:sp>
      <p:sp>
        <p:nvSpPr>
          <p:cNvPr id="152" name="Shape 386"/>
          <p:cNvSpPr/>
          <p:nvPr/>
        </p:nvSpPr>
        <p:spPr>
          <a:xfrm>
            <a:off x="6244865" y="2643369"/>
            <a:ext cx="1183292" cy="250621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AFD1CA"/>
              </a:gs>
              <a:gs pos="35000">
                <a:srgbClr val="C7DED9"/>
              </a:gs>
              <a:gs pos="100000">
                <a:srgbClr val="EAF3F1"/>
              </a:gs>
            </a:gsLst>
            <a:lin ang="16200000" scaled="0"/>
          </a:gra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387"/>
          <p:cNvSpPr/>
          <p:nvPr/>
        </p:nvSpPr>
        <p:spPr>
          <a:xfrm>
            <a:off x="6268024" y="2575008"/>
            <a:ext cx="1157737" cy="35838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Middleware</a:t>
            </a:r>
          </a:p>
        </p:txBody>
      </p:sp>
      <p:sp>
        <p:nvSpPr>
          <p:cNvPr id="150" name="Shape 389"/>
          <p:cNvSpPr/>
          <p:nvPr/>
        </p:nvSpPr>
        <p:spPr>
          <a:xfrm>
            <a:off x="6218130" y="3276901"/>
            <a:ext cx="1485738" cy="242721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AFD1CA"/>
              </a:gs>
              <a:gs pos="35000">
                <a:srgbClr val="C7DED9"/>
              </a:gs>
              <a:gs pos="100000">
                <a:srgbClr val="EAF3F1"/>
              </a:gs>
            </a:gsLst>
            <a:lin ang="16200000" scaled="0"/>
          </a:gra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390"/>
          <p:cNvSpPr/>
          <p:nvPr/>
        </p:nvSpPr>
        <p:spPr>
          <a:xfrm>
            <a:off x="6227921" y="3208541"/>
            <a:ext cx="1466154" cy="30987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Virtualization</a:t>
            </a:r>
          </a:p>
        </p:txBody>
      </p:sp>
      <p:sp>
        <p:nvSpPr>
          <p:cNvPr id="149" name="Shape 393"/>
          <p:cNvSpPr/>
          <p:nvPr/>
        </p:nvSpPr>
        <p:spPr>
          <a:xfrm>
            <a:off x="6268025" y="2021683"/>
            <a:ext cx="1466154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</a:p>
        </p:txBody>
      </p:sp>
      <p:sp>
        <p:nvSpPr>
          <p:cNvPr id="146" name="Shape 395"/>
          <p:cNvSpPr/>
          <p:nvPr/>
        </p:nvSpPr>
        <p:spPr>
          <a:xfrm>
            <a:off x="6244866" y="2067373"/>
            <a:ext cx="1385154" cy="242719"/>
          </a:xfrm>
          <a:prstGeom prst="roundRect">
            <a:avLst>
              <a:gd name="adj" fmla="val 6250"/>
            </a:avLst>
          </a:prstGeom>
          <a:solidFill>
            <a:srgbClr val="000000"/>
          </a:soli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396"/>
          <p:cNvSpPr/>
          <p:nvPr/>
        </p:nvSpPr>
        <p:spPr>
          <a:xfrm>
            <a:off x="6187817" y="1972277"/>
            <a:ext cx="1466154" cy="3098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lang="en-US" b="0" i="0" u="none" strike="noStrike" cap="none" baseline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398"/>
          <p:cNvSpPr/>
          <p:nvPr/>
        </p:nvSpPr>
        <p:spPr>
          <a:xfrm>
            <a:off x="6244865" y="2339971"/>
            <a:ext cx="1183292" cy="250621"/>
          </a:xfrm>
          <a:prstGeom prst="roundRect">
            <a:avLst>
              <a:gd name="adj" fmla="val 6250"/>
            </a:avLst>
          </a:prstGeom>
          <a:gradFill>
            <a:gsLst>
              <a:gs pos="0">
                <a:srgbClr val="AFD1CA"/>
              </a:gs>
              <a:gs pos="35000">
                <a:srgbClr val="C7DED9"/>
              </a:gs>
              <a:gs pos="100000">
                <a:srgbClr val="EAF3F1"/>
              </a:gs>
            </a:gsLst>
            <a:lin ang="16200000" scaled="0"/>
          </a:gradFill>
          <a:ln w="25400" cap="flat" cmpd="sng">
            <a:solidFill>
              <a:srgbClr val="00665B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399"/>
          <p:cNvSpPr/>
          <p:nvPr/>
        </p:nvSpPr>
        <p:spPr>
          <a:xfrm>
            <a:off x="6268024" y="2271609"/>
            <a:ext cx="1157737" cy="3766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b="0" i="0" u="none" strike="noStrike" cap="none" baseline="0" dirty="0" smtClean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Runtime</a:t>
            </a:r>
            <a:endParaRPr lang="en-US" b="0" i="0" u="none" strike="noStrike" cap="none" baseline="0" dirty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400"/>
          <p:cNvSpPr/>
          <p:nvPr/>
        </p:nvSpPr>
        <p:spPr>
          <a:xfrm rot="16200000">
            <a:off x="6683548" y="2972823"/>
            <a:ext cx="2463915" cy="27870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Pivotal </a:t>
            </a:r>
            <a:r>
              <a:rPr lang="en-US" sz="1600" b="0" i="0" u="none" strike="noStrike" cap="none" baseline="0" dirty="0" smtClean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Cloud Foundry </a:t>
            </a:r>
          </a:p>
        </p:txBody>
      </p:sp>
      <p:cxnSp>
        <p:nvCxnSpPr>
          <p:cNvPr id="129" name="Shape 401"/>
          <p:cNvCxnSpPr/>
          <p:nvPr/>
        </p:nvCxnSpPr>
        <p:spPr>
          <a:xfrm rot="10800000" flipH="1">
            <a:off x="6160256" y="2025903"/>
            <a:ext cx="0" cy="27432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0" name="Shape 402"/>
          <p:cNvCxnSpPr/>
          <p:nvPr/>
        </p:nvCxnSpPr>
        <p:spPr>
          <a:xfrm rot="10800000" flipH="1">
            <a:off x="7762930" y="2097668"/>
            <a:ext cx="0" cy="204473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362"/>
          <p:cNvSpPr/>
          <p:nvPr/>
        </p:nvSpPr>
        <p:spPr>
          <a:xfrm rot="16200000">
            <a:off x="6340619" y="1880501"/>
            <a:ext cx="1237274" cy="1501342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1100" b="1" i="0" u="none" strike="noStrike" cap="none" baseline="0" dirty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362"/>
          <p:cNvSpPr/>
          <p:nvPr/>
        </p:nvSpPr>
        <p:spPr>
          <a:xfrm rot="16200000">
            <a:off x="6882758" y="2678694"/>
            <a:ext cx="1241952" cy="27870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baseline="0" dirty="0" smtClean="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 lang="en-US" sz="1200" b="1" i="0" u="none" strike="noStrike" cap="none" baseline="0" dirty="0">
              <a:solidFill>
                <a:srgbClr val="006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295"/>
          <p:cNvSpPr/>
          <p:nvPr/>
        </p:nvSpPr>
        <p:spPr>
          <a:xfrm>
            <a:off x="329630" y="1741172"/>
            <a:ext cx="890594" cy="404890"/>
          </a:xfrm>
          <a:prstGeom prst="rect">
            <a:avLst/>
          </a:prstGeom>
          <a:noFill/>
          <a:ln>
            <a:noFill/>
          </a:ln>
        </p:spPr>
        <p:txBody>
          <a:bodyPr lIns="51200" tIns="51200" rIns="51200" bIns="51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 lang="en-US" sz="1200" b="0" i="0" u="none" strike="noStrike" cap="none" baseline="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3706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Twelve Factor Apps – </a:t>
            </a:r>
            <a:r>
              <a:rPr lang="en-US" dirty="0">
                <a:hlinkClick r:id="rId2"/>
              </a:rPr>
              <a:t>12factor.net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15</a:t>
            </a:fld>
            <a:endParaRPr lang="en-US" sz="1300">
              <a:solidFill>
                <a:schemeClr val="dk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76" y="914878"/>
            <a:ext cx="4631809" cy="38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8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Distributed System: </a:t>
            </a:r>
          </a:p>
        </p:txBody>
      </p:sp>
      <p:pic>
        <p:nvPicPr>
          <p:cNvPr id="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8518" y="820420"/>
            <a:ext cx="4606964" cy="37223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50252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211138"/>
            <a:ext cx="8410575" cy="460375"/>
          </a:xfrm>
        </p:spPr>
        <p:txBody>
          <a:bodyPr/>
          <a:lstStyle/>
          <a:p>
            <a:r>
              <a:rPr lang="en-US" dirty="0"/>
              <a:t>Example: Spring Cloud + Netflix OSS</a:t>
            </a:r>
          </a:p>
        </p:txBody>
      </p:sp>
      <p:pic>
        <p:nvPicPr>
          <p:cNvPr id="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6301" y="724143"/>
            <a:ext cx="6091398" cy="38094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3367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Server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9144000" cy="35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844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Registration/Discovery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97" y="924816"/>
            <a:ext cx="7069667" cy="366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568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dirty="0" smtClean="0"/>
              <a:t>Agenda</a:t>
            </a:r>
            <a:endParaRPr lang="en-US" sz="3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000" dirty="0"/>
              <a:t>Overview of Cloud design </a:t>
            </a:r>
            <a:r>
              <a:rPr lang="en-US" sz="2000" dirty="0" smtClean="0"/>
              <a:t>patterns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342900" indent="-342900">
              <a:spcBef>
                <a:spcPts val="0"/>
              </a:spcBef>
            </a:pPr>
            <a:r>
              <a:rPr lang="en-US" sz="2000" dirty="0" smtClean="0"/>
              <a:t>Demo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342900" indent="-342900">
              <a:spcBef>
                <a:spcPts val="0"/>
              </a:spcBef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Q/A</a:t>
            </a: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Registration/Discovery</a:t>
            </a:r>
          </a:p>
        </p:txBody>
      </p:sp>
      <p:sp>
        <p:nvSpPr>
          <p:cNvPr id="7" name="Shape 530"/>
          <p:cNvSpPr/>
          <p:nvPr/>
        </p:nvSpPr>
        <p:spPr>
          <a:xfrm>
            <a:off x="23435" y="989330"/>
            <a:ext cx="9097130" cy="3447098"/>
          </a:xfrm>
          <a:prstGeom prst="rect">
            <a:avLst/>
          </a:prstGeom>
          <a:solidFill>
            <a:srgbClr val="FDF3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@SpringBootApplication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@EnableCircuitBreaker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@EnableDiscoveryClient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CustomerApp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RepositoryRestMvcConfiguration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protected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96A7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configureRepositoryRestConfiguration(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RepositoryRestConfiguration config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		config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.exposeIdsFor(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Customer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96A7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main(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		SpringApplication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.run(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CustomerApp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8" name="Shape 531"/>
          <p:cNvSpPr/>
          <p:nvPr/>
        </p:nvSpPr>
        <p:spPr>
          <a:xfrm flipH="1" flipV="1">
            <a:off x="2479407" y="1527315"/>
            <a:ext cx="2292266" cy="1"/>
          </a:xfrm>
          <a:prstGeom prst="line">
            <a:avLst/>
          </a:prstGeom>
          <a:ln w="50800">
            <a:solidFill>
              <a:srgbClr val="33928A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597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Tolerance – Circuit Breakers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66" y="937877"/>
            <a:ext cx="7006167" cy="32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836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– Circuit Breakers</a:t>
            </a:r>
          </a:p>
        </p:txBody>
      </p:sp>
      <p:sp>
        <p:nvSpPr>
          <p:cNvPr id="4" name="Shape 542"/>
          <p:cNvSpPr/>
          <p:nvPr/>
        </p:nvSpPr>
        <p:spPr>
          <a:xfrm>
            <a:off x="23435" y="985108"/>
            <a:ext cx="9097130" cy="3447098"/>
          </a:xfrm>
          <a:prstGeom prst="rect">
            <a:avLst/>
          </a:prstGeom>
          <a:solidFill>
            <a:srgbClr val="FDF3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@SpringBootApplication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@EnableCircuitBreaker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@EnableDiscoveryClient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CustomerApp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RepositoryRestMvcConfiguration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protected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96A7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configureRepositoryRestConfiguration(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RepositoryRestConfiguration config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		config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.exposeIdsFor(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Customer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96A7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main(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		SpringApplication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.run(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CustomerApp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400" b="1" dirty="0">
                <a:solidFill>
                  <a:srgbClr val="D7601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400" b="1" dirty="0">
                <a:solidFill>
                  <a:srgbClr val="788E95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400" b="1" dirty="0">
                <a:solidFill>
                  <a:srgbClr val="6A818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" name="Shape 543"/>
          <p:cNvSpPr/>
          <p:nvPr/>
        </p:nvSpPr>
        <p:spPr>
          <a:xfrm flipH="1" flipV="1">
            <a:off x="2379800" y="1335307"/>
            <a:ext cx="2292266" cy="1"/>
          </a:xfrm>
          <a:prstGeom prst="line">
            <a:avLst/>
          </a:prstGeom>
          <a:ln w="50800">
            <a:solidFill>
              <a:srgbClr val="33928A"/>
            </a:solidFill>
            <a:round/>
            <a:tailEnd type="triangle"/>
          </a:ln>
        </p:spPr>
        <p:txBody>
          <a:bodyPr wrap="square"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4354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Fallback Method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2783" y="936405"/>
            <a:ext cx="8588392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@</a:t>
            </a:r>
            <a:r>
              <a:rPr lang="en-US" dirty="0" err="1"/>
              <a:t>HystrixCommand</a:t>
            </a:r>
            <a:r>
              <a:rPr lang="en-US" dirty="0"/>
              <a:t>(</a:t>
            </a:r>
            <a:r>
              <a:rPr lang="en-US" dirty="0" err="1"/>
              <a:t>fallbackMethod</a:t>
            </a:r>
            <a:r>
              <a:rPr lang="en-US" dirty="0"/>
              <a:t> = "</a:t>
            </a:r>
            <a:r>
              <a:rPr lang="en-US" dirty="0" err="1"/>
              <a:t>sayHelloFallback</a:t>
            </a:r>
            <a:r>
              <a:rPr lang="en-US" dirty="0"/>
              <a:t>")</a:t>
            </a:r>
          </a:p>
          <a:p>
            <a:r>
              <a:rPr lang="en-US" dirty="0"/>
              <a:t>    </a:t>
            </a:r>
            <a:r>
              <a:rPr lang="en-US" b="1" dirty="0"/>
              <a:t>public String </a:t>
            </a:r>
            <a:r>
              <a:rPr lang="en-US" b="1" dirty="0" err="1"/>
              <a:t>sayHello</a:t>
            </a:r>
            <a:r>
              <a:rPr lang="en-US" b="1" dirty="0"/>
              <a:t>(String </a:t>
            </a:r>
            <a:r>
              <a:rPr lang="en-US" b="1" dirty="0" err="1"/>
              <a:t>toWho</a:t>
            </a:r>
            <a:r>
              <a:rPr lang="en-US" b="1" dirty="0"/>
              <a:t>) {</a:t>
            </a:r>
          </a:p>
          <a:p>
            <a:r>
              <a:rPr lang="en-US" dirty="0"/>
              <a:t>        </a:t>
            </a:r>
            <a:r>
              <a:rPr lang="en-US" b="1" dirty="0"/>
              <a:t>try{</a:t>
            </a:r>
          </a:p>
          <a:p>
            <a:r>
              <a:rPr lang="en-US" dirty="0"/>
              <a:t>            </a:t>
            </a:r>
            <a:r>
              <a:rPr lang="en-US" b="1" dirty="0"/>
              <a:t>return </a:t>
            </a:r>
            <a:r>
              <a:rPr lang="en-US" b="1" dirty="0" err="1"/>
              <a:t>restTemplate.getForObject</a:t>
            </a:r>
            <a:r>
              <a:rPr lang="en-US" b="1" dirty="0"/>
              <a:t>("https://hello-world-server/</a:t>
            </a:r>
            <a:r>
              <a:rPr lang="en-US" b="1" dirty="0" err="1"/>
              <a:t>hello?name</a:t>
            </a:r>
            <a:r>
              <a:rPr lang="en-US" b="1" dirty="0"/>
              <a:t>={name}", </a:t>
            </a:r>
            <a:r>
              <a:rPr lang="en-US" b="1" dirty="0" err="1"/>
              <a:t>String.class</a:t>
            </a:r>
            <a:r>
              <a:rPr lang="en-US" b="1" dirty="0"/>
              <a:t>, </a:t>
            </a:r>
            <a:r>
              <a:rPr lang="en-US" b="1" dirty="0" err="1"/>
              <a:t>toWho</a:t>
            </a:r>
            <a:r>
              <a:rPr lang="en-US" b="1" dirty="0"/>
              <a:t>);</a:t>
            </a:r>
          </a:p>
          <a:p>
            <a:r>
              <a:rPr lang="fr-FR" dirty="0"/>
              <a:t>        } </a:t>
            </a:r>
            <a:r>
              <a:rPr lang="fr-FR" b="1" dirty="0"/>
              <a:t>catch (Exception e) {</a:t>
            </a:r>
          </a:p>
          <a:p>
            <a:r>
              <a:rPr lang="en-US" dirty="0"/>
              <a:t>            </a:t>
            </a:r>
            <a:r>
              <a:rPr lang="en-US" dirty="0" err="1"/>
              <a:t>e.printStackTrace</a:t>
            </a:r>
            <a:r>
              <a:rPr lang="en-US" dirty="0"/>
              <a:t>();</a:t>
            </a:r>
          </a:p>
          <a:p>
            <a:r>
              <a:rPr lang="en-US" dirty="0"/>
              <a:t>            </a:t>
            </a:r>
            <a:r>
              <a:rPr lang="en-US" b="1" dirty="0"/>
              <a:t>throw e;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b="1" dirty="0"/>
              <a:t>public String </a:t>
            </a:r>
            <a:r>
              <a:rPr lang="en-US" b="1" dirty="0" err="1"/>
              <a:t>sayHelloFallback</a:t>
            </a:r>
            <a:r>
              <a:rPr lang="en-US" b="1" dirty="0"/>
              <a:t>(String </a:t>
            </a:r>
            <a:r>
              <a:rPr lang="en-US" b="1" dirty="0" err="1"/>
              <a:t>toWho</a:t>
            </a:r>
            <a:r>
              <a:rPr lang="en-US" b="1" dirty="0"/>
              <a:t>) {</a:t>
            </a:r>
          </a:p>
          <a:p>
            <a:r>
              <a:rPr lang="en-US" dirty="0"/>
              <a:t>        </a:t>
            </a:r>
            <a:r>
              <a:rPr lang="en-US" b="1" dirty="0"/>
              <a:t>return </a:t>
            </a:r>
            <a:r>
              <a:rPr lang="en-US" b="1" dirty="0" err="1"/>
              <a:t>String.</a:t>
            </a:r>
            <a:r>
              <a:rPr lang="en-US" b="1" i="1" dirty="0" err="1"/>
              <a:t>format</a:t>
            </a:r>
            <a:r>
              <a:rPr lang="en-US" b="1" i="1" dirty="0"/>
              <a:t>("Error, can't say hello to %s", </a:t>
            </a:r>
            <a:r>
              <a:rPr lang="en-US" b="1" i="1" dirty="0" err="1"/>
              <a:t>toWho</a:t>
            </a:r>
            <a:r>
              <a:rPr lang="en-US" b="1" i="1" dirty="0"/>
              <a:t>);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5556890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5" cy="363412"/>
          </a:xfrm>
        </p:spPr>
        <p:txBody>
          <a:bodyPr/>
          <a:lstStyle/>
          <a:p>
            <a:r>
              <a:rPr lang="en-US" dirty="0" smtClean="0"/>
              <a:t>Resources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200" dirty="0" smtClean="0">
                <a:hlinkClick r:id="rId2"/>
              </a:rPr>
              <a:t>Link to video </a:t>
            </a:r>
            <a:r>
              <a:rPr lang="en-US" sz="1200" dirty="0" smtClean="0"/>
              <a:t>of Spring Cloud Service demo – Sharath Sahadevan</a:t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Spring </a:t>
            </a:r>
            <a:r>
              <a:rPr lang="en-US" sz="1200" dirty="0"/>
              <a:t>boot code is available </a:t>
            </a:r>
            <a:r>
              <a:rPr lang="en-US" sz="1200" dirty="0" smtClean="0"/>
              <a:t>at: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ssahadevan</a:t>
            </a:r>
            <a:r>
              <a:rPr lang="en-US" sz="1200" dirty="0"/>
              <a:t>-pivotal/</a:t>
            </a:r>
            <a:r>
              <a:rPr lang="en-US" sz="1200" dirty="0" err="1"/>
              <a:t>SpringCloudWorkshop</a:t>
            </a:r>
            <a:r>
              <a:rPr lang="en-US" sz="1200" dirty="0"/>
              <a:t>/tree/master/session_05/lab_08/hello-</a:t>
            </a:r>
            <a:r>
              <a:rPr lang="en-US" sz="1200" dirty="0" smtClean="0"/>
              <a:t>world</a:t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>
                <a:hlinkClick r:id="rId3"/>
              </a:rPr>
              <a:t>Microservices</a:t>
            </a:r>
            <a:r>
              <a:rPr lang="en-US" sz="1200" dirty="0" smtClean="0"/>
              <a:t> </a:t>
            </a:r>
            <a:r>
              <a:rPr lang="en-US" sz="1200" dirty="0"/>
              <a:t>– Martin </a:t>
            </a:r>
            <a:r>
              <a:rPr lang="en-US" sz="1200" dirty="0" smtClean="0"/>
              <a:t>Fowler</a:t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>
                <a:hlinkClick r:id="rId4"/>
              </a:rPr>
              <a:t>Getting started with Spring Cloud</a:t>
            </a:r>
            <a:r>
              <a:rPr lang="en-US" sz="1200" dirty="0" smtClean="0"/>
              <a:t> – Josh Long</a:t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>
                <a:hlinkClick r:id="rId5"/>
              </a:rPr>
              <a:t>Building Microservices </a:t>
            </a:r>
            <a:r>
              <a:rPr lang="en-US" sz="1200" dirty="0" smtClean="0"/>
              <a:t>– Sam Newman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>
                <a:hlinkClick r:id="rId6"/>
              </a:rPr>
              <a:t>Spring Cloud</a:t>
            </a:r>
            <a:r>
              <a:rPr lang="en-US" sz="1200" dirty="0" smtClean="0"/>
              <a:t> project at </a:t>
            </a:r>
            <a:r>
              <a:rPr lang="en-US" sz="1200" dirty="0" err="1" smtClean="0"/>
              <a:t>Spring.io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>
                <a:hlinkClick r:id="rId7"/>
              </a:rPr>
              <a:t>Migrating to Cloud Native Architectures </a:t>
            </a:r>
            <a:r>
              <a:rPr lang="en-US" sz="1200" dirty="0" smtClean="0"/>
              <a:t>– Matt Stine</a:t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>
                <a:hlinkClick r:id="rId8"/>
              </a:rPr>
              <a:t>run.pivotal.io</a:t>
            </a:r>
            <a:r>
              <a:rPr lang="en-US" sz="1200" dirty="0" smtClean="0"/>
              <a:t>  - Sign up for a free account and learn more about Pivotal Cloud Foundry</a:t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>
                <a:hlinkClick r:id="rId9"/>
              </a:rPr>
              <a:t>STL CF Meetup</a:t>
            </a:r>
            <a:r>
              <a:rPr lang="en-US" sz="1200" dirty="0" smtClean="0"/>
              <a:t> – Monthly meetings in ST Louis. Next meeting on Tue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Feb 16, 2016</a:t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35313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Demo’s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360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Shape 1152"/>
          <p:cNvPicPr preferRelativeResize="0"/>
          <p:nvPr/>
        </p:nvPicPr>
        <p:blipFill rotWithShape="1">
          <a:blip r:embed="rId3">
            <a:alphaModFix/>
          </a:blip>
          <a:srcRect t="9350" b="934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182730">
              <a:alpha val="61568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4" name="Shape 1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6414" y="4854091"/>
            <a:ext cx="712061" cy="17373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Shape 1155"/>
          <p:cNvSpPr txBox="1"/>
          <p:nvPr/>
        </p:nvSpPr>
        <p:spPr>
          <a:xfrm>
            <a:off x="0" y="1907684"/>
            <a:ext cx="9144000" cy="1338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70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</a:rPr>
              <a:t>Let’s build something</a:t>
            </a:r>
            <a:r>
              <a:rPr lang="en-US" sz="37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7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MEANINGFUL</a:t>
            </a:r>
          </a:p>
        </p:txBody>
      </p:sp>
      <p:sp>
        <p:nvSpPr>
          <p:cNvPr id="1156" name="Shape 1156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Shape 1162"/>
          <p:cNvPicPr preferRelativeResize="0"/>
          <p:nvPr/>
        </p:nvPicPr>
        <p:blipFill rotWithShape="1">
          <a:blip r:embed="rId3">
            <a:alphaModFix/>
          </a:blip>
          <a:srcRect t="9349" b="934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182730">
              <a:alpha val="6157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Shape 1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6414" y="4854091"/>
            <a:ext cx="712199" cy="1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Shape 1165"/>
          <p:cNvSpPr txBox="1"/>
          <p:nvPr/>
        </p:nvSpPr>
        <p:spPr>
          <a:xfrm>
            <a:off x="0" y="1907684"/>
            <a:ext cx="9144000" cy="1338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700">
                <a:solidFill>
                  <a:srgbClr val="00AE9E"/>
                </a:solidFill>
              </a:rPr>
              <a:t>Thank you</a:t>
            </a:r>
          </a:p>
        </p:txBody>
      </p:sp>
      <p:sp>
        <p:nvSpPr>
          <p:cNvPr id="1166" name="Shape 1166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13721" y="149918"/>
            <a:ext cx="8796900" cy="474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About Pivotal</a:t>
            </a:r>
            <a:endParaRPr lang="en-US" dirty="0"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14300" y="624362"/>
            <a:ext cx="8796300" cy="288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dirty="0"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6" y="700575"/>
            <a:ext cx="8506336" cy="41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199" cy="2739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7075" y="4104248"/>
            <a:ext cx="746999" cy="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2259" y="4181696"/>
            <a:ext cx="921508" cy="33950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2176385" y="465141"/>
            <a:ext cx="3773956" cy="4256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rgbClr val="017A66"/>
                </a:solidFill>
              </a:rPr>
              <a:t>Structured PaaS Framework</a:t>
            </a:r>
          </a:p>
        </p:txBody>
      </p:sp>
      <p:grpSp>
        <p:nvGrpSpPr>
          <p:cNvPr id="509" name="Shape 509"/>
          <p:cNvGrpSpPr/>
          <p:nvPr/>
        </p:nvGrpSpPr>
        <p:grpSpPr>
          <a:xfrm>
            <a:off x="2799805" y="1766706"/>
            <a:ext cx="2290445" cy="2195650"/>
            <a:chOff x="2799805" y="1766706"/>
            <a:chExt cx="2290445" cy="2195650"/>
          </a:xfrm>
        </p:grpSpPr>
        <p:cxnSp>
          <p:nvCxnSpPr>
            <p:cNvPr id="510" name="Shape 510"/>
            <p:cNvCxnSpPr/>
            <p:nvPr/>
          </p:nvCxnSpPr>
          <p:spPr>
            <a:xfrm>
              <a:off x="2799805" y="1766706"/>
              <a:ext cx="0" cy="278433"/>
            </a:xfrm>
            <a:prstGeom prst="straightConnector1">
              <a:avLst/>
            </a:prstGeom>
            <a:noFill/>
            <a:ln w="25400" cap="flat" cmpd="sng">
              <a:solidFill>
                <a:srgbClr val="139789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11" name="Shape 511"/>
            <p:cNvCxnSpPr/>
            <p:nvPr/>
          </p:nvCxnSpPr>
          <p:spPr>
            <a:xfrm>
              <a:off x="2799808" y="2729285"/>
              <a:ext cx="0" cy="278433"/>
            </a:xfrm>
            <a:prstGeom prst="straightConnector1">
              <a:avLst/>
            </a:prstGeom>
            <a:noFill/>
            <a:ln w="25400" cap="flat" cmpd="sng">
              <a:solidFill>
                <a:srgbClr val="139789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12" name="Shape 512"/>
            <p:cNvCxnSpPr/>
            <p:nvPr/>
          </p:nvCxnSpPr>
          <p:spPr>
            <a:xfrm>
              <a:off x="2799808" y="3683923"/>
              <a:ext cx="0" cy="278433"/>
            </a:xfrm>
            <a:prstGeom prst="straightConnector1">
              <a:avLst/>
            </a:prstGeom>
            <a:noFill/>
            <a:ln w="25400" cap="flat" cmpd="sng">
              <a:solidFill>
                <a:srgbClr val="139789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sp>
          <p:nvSpPr>
            <p:cNvPr id="513" name="Shape 513"/>
            <p:cNvSpPr txBox="1"/>
            <p:nvPr/>
          </p:nvSpPr>
          <p:spPr>
            <a:xfrm>
              <a:off x="2860327" y="1779825"/>
              <a:ext cx="2112600" cy="24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rgbClr val="4C4C4C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Contract: </a:t>
              </a:r>
              <a:r>
                <a:rPr lang="en-US" sz="1000" b="1">
                  <a:solidFill>
                    <a:srgbClr val="4C4C4C"/>
                  </a:solidFill>
                  <a:rtl val="0"/>
                </a:rPr>
                <a:t>Cloud Native</a:t>
              </a:r>
              <a:r>
                <a:rPr lang="en-US" sz="1000" b="1">
                  <a:solidFill>
                    <a:srgbClr val="4C4C4C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 App</a:t>
              </a:r>
            </a:p>
          </p:txBody>
        </p:sp>
        <p:sp>
          <p:nvSpPr>
            <p:cNvPr id="514" name="Shape 514"/>
            <p:cNvSpPr txBox="1"/>
            <p:nvPr/>
          </p:nvSpPr>
          <p:spPr>
            <a:xfrm>
              <a:off x="2860316" y="2749709"/>
              <a:ext cx="1631563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rgbClr val="4C4C4C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Contract: </a:t>
              </a:r>
              <a:r>
                <a:rPr lang="en-US" sz="1000" b="1">
                  <a:solidFill>
                    <a:srgbClr val="4C4C4C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BOSH Release</a:t>
              </a: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2860316" y="3705455"/>
              <a:ext cx="2229934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rgbClr val="4C4C4C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Contract: </a:t>
              </a:r>
              <a:r>
                <a:rPr lang="en-US" sz="1000" b="1">
                  <a:solidFill>
                    <a:srgbClr val="4C4C4C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Cloud Provider Interface</a:t>
              </a:r>
            </a:p>
          </p:txBody>
        </p:sp>
      </p:grpSp>
      <p:sp>
        <p:nvSpPr>
          <p:cNvPr id="516" name="Shape 516"/>
          <p:cNvSpPr/>
          <p:nvPr/>
        </p:nvSpPr>
        <p:spPr>
          <a:xfrm>
            <a:off x="600608" y="465141"/>
            <a:ext cx="1456398" cy="4256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1">
                <a:solidFill>
                  <a:srgbClr val="017A66"/>
                </a:solidFill>
                <a:rtl val="0"/>
              </a:rPr>
              <a:t>Culture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971836" y="1645376"/>
            <a:ext cx="402674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Dev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971836" y="2631906"/>
            <a:ext cx="402674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Dev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1458786" y="2631906"/>
            <a:ext cx="530970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IT Ops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2237" y="1098024"/>
            <a:ext cx="206707" cy="55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2237" y="2078464"/>
            <a:ext cx="206707" cy="55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162" y="2081531"/>
            <a:ext cx="203087" cy="543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Shape 523"/>
          <p:cNvCxnSpPr/>
          <p:nvPr/>
        </p:nvCxnSpPr>
        <p:spPr>
          <a:xfrm>
            <a:off x="5910526" y="600987"/>
            <a:ext cx="0" cy="4128965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dot"/>
            <a:bevel/>
            <a:headEnd type="none" w="med" len="med"/>
            <a:tailEnd type="none" w="med" len="med"/>
          </a:ln>
        </p:spPr>
      </p:cxnSp>
      <p:cxnSp>
        <p:nvCxnSpPr>
          <p:cNvPr id="524" name="Shape 524"/>
          <p:cNvCxnSpPr/>
          <p:nvPr/>
        </p:nvCxnSpPr>
        <p:spPr>
          <a:xfrm>
            <a:off x="2222278" y="600987"/>
            <a:ext cx="0" cy="4128965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dot"/>
            <a:bevel/>
            <a:headEnd type="none" w="med" len="med"/>
            <a:tailEnd type="none" w="med" len="med"/>
          </a:ln>
        </p:spPr>
      </p:cxnSp>
      <p:sp>
        <p:nvSpPr>
          <p:cNvPr id="525" name="Shape 525"/>
          <p:cNvSpPr/>
          <p:nvPr/>
        </p:nvSpPr>
        <p:spPr>
          <a:xfrm>
            <a:off x="2549210" y="1090512"/>
            <a:ext cx="3030900" cy="6521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Application Framework</a:t>
            </a:r>
          </a:p>
        </p:txBody>
      </p:sp>
      <p:sp>
        <p:nvSpPr>
          <p:cNvPr id="526" name="Shape 526"/>
          <p:cNvSpPr/>
          <p:nvPr/>
        </p:nvSpPr>
        <p:spPr>
          <a:xfrm>
            <a:off x="2549210" y="2069005"/>
            <a:ext cx="3030900" cy="6521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Runtime Platform</a:t>
            </a:r>
          </a:p>
        </p:txBody>
      </p:sp>
      <p:sp>
        <p:nvSpPr>
          <p:cNvPr id="527" name="Shape 527"/>
          <p:cNvSpPr/>
          <p:nvPr/>
        </p:nvSpPr>
        <p:spPr>
          <a:xfrm>
            <a:off x="2549210" y="3007718"/>
            <a:ext cx="3030936" cy="652327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Infrastructure Automation</a:t>
            </a:r>
          </a:p>
        </p:txBody>
      </p:sp>
      <p:sp>
        <p:nvSpPr>
          <p:cNvPr id="528" name="Shape 528"/>
          <p:cNvSpPr/>
          <p:nvPr/>
        </p:nvSpPr>
        <p:spPr>
          <a:xfrm>
            <a:off x="2549210" y="3986208"/>
            <a:ext cx="3030936" cy="652327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Infrastructure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1170391" y="4497848"/>
            <a:ext cx="530970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IT Ops</a:t>
            </a:r>
          </a:p>
        </p:txBody>
      </p:sp>
      <p:pic>
        <p:nvPicPr>
          <p:cNvPr id="530" name="Shape 5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7255" y="3972673"/>
            <a:ext cx="203087" cy="54374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1170391" y="3583694"/>
            <a:ext cx="530970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IT Ops</a:t>
            </a:r>
          </a:p>
        </p:txBody>
      </p:sp>
      <p:pic>
        <p:nvPicPr>
          <p:cNvPr id="532" name="Shape 5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7255" y="3058518"/>
            <a:ext cx="203087" cy="54374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/>
          <p:nvPr/>
        </p:nvSpPr>
        <p:spPr>
          <a:xfrm>
            <a:off x="6468007" y="465141"/>
            <a:ext cx="1456398" cy="4256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1">
                <a:solidFill>
                  <a:srgbClr val="017A66"/>
                </a:solidFill>
                <a:rtl val="0"/>
              </a:rPr>
              <a:t>Tools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7183797" y="1541917"/>
            <a:ext cx="740100" cy="21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Spring Boot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6240898" y="3516925"/>
            <a:ext cx="813899" cy="21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BOSH</a:t>
            </a:r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99425" y="1086041"/>
            <a:ext cx="487200" cy="4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8">
            <a:alphaModFix/>
          </a:blip>
          <a:srcRect l="47903" r="18552" b="23844"/>
          <a:stretch/>
        </p:blipFill>
        <p:spPr>
          <a:xfrm>
            <a:off x="6240898" y="3058536"/>
            <a:ext cx="711300" cy="4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87671" y="4162960"/>
            <a:ext cx="746999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68281" y="4162978"/>
            <a:ext cx="494100" cy="4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53642" y="1098201"/>
            <a:ext cx="1033500" cy="5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62382" y="1086041"/>
            <a:ext cx="615900" cy="6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99425" y="2087105"/>
            <a:ext cx="617399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35702" y="2073732"/>
            <a:ext cx="542699" cy="54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57591" y="2073732"/>
            <a:ext cx="492300" cy="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199" cy="2739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79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 Foundry is…</a:t>
            </a:r>
          </a:p>
        </p:txBody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open source application platform-as-a-service.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Supported by dozens of major organizations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Language and framework agnostic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Manages both VMs and containers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Orchestrates both applications and data services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Abstracts Infrastructure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Founded and commercialized by Pivotal, Inc.</a:t>
            </a: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703" y="1463691"/>
            <a:ext cx="1893271" cy="189327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0" y="325437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Cloud Foundry Foundation: An Open Industry Standard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970970" y="4619998"/>
            <a:ext cx="1741500" cy="461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Transferred from VMWare to Pivotal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3638612" y="4601898"/>
            <a:ext cx="2267400" cy="461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 trillion dollars in market cap supporting the project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6719675" y="4601898"/>
            <a:ext cx="2375100" cy="461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Governance passed to Cloud Foundry Foundation</a:t>
            </a:r>
          </a:p>
        </p:txBody>
      </p:sp>
      <p:sp>
        <p:nvSpPr>
          <p:cNvPr id="468" name="Shape 468"/>
          <p:cNvSpPr/>
          <p:nvPr/>
        </p:nvSpPr>
        <p:spPr>
          <a:xfrm>
            <a:off x="490012" y="4594626"/>
            <a:ext cx="468600" cy="460800"/>
          </a:xfrm>
          <a:prstGeom prst="ellipse">
            <a:avLst/>
          </a:prstGeom>
          <a:solidFill>
            <a:srgbClr val="33928A"/>
          </a:solidFill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</a:p>
        </p:txBody>
      </p:sp>
      <p:sp>
        <p:nvSpPr>
          <p:cNvPr id="469" name="Shape 469"/>
          <p:cNvSpPr/>
          <p:nvPr/>
        </p:nvSpPr>
        <p:spPr>
          <a:xfrm>
            <a:off x="3145325" y="4576526"/>
            <a:ext cx="468600" cy="460800"/>
          </a:xfrm>
          <a:prstGeom prst="ellipse">
            <a:avLst/>
          </a:prstGeom>
          <a:solidFill>
            <a:srgbClr val="33928A"/>
          </a:solidFill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</a:p>
        </p:txBody>
      </p:sp>
      <p:sp>
        <p:nvSpPr>
          <p:cNvPr id="470" name="Shape 470"/>
          <p:cNvSpPr/>
          <p:nvPr/>
        </p:nvSpPr>
        <p:spPr>
          <a:xfrm>
            <a:off x="6234203" y="4594626"/>
            <a:ext cx="468600" cy="460800"/>
          </a:xfrm>
          <a:prstGeom prst="ellipse">
            <a:avLst/>
          </a:prstGeom>
          <a:solidFill>
            <a:srgbClr val="33928A"/>
          </a:solidFill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</a:p>
        </p:txBody>
      </p:sp>
      <p:pic>
        <p:nvPicPr>
          <p:cNvPr id="471" name="Shape 4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052" y="950008"/>
            <a:ext cx="8172899" cy="34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 </a:t>
            </a:r>
            <a:r>
              <a:rPr lang="en-US" dirty="0" err="1" smtClean="0"/>
              <a:t>Meetup</a:t>
            </a:r>
            <a:r>
              <a:rPr lang="en-US" dirty="0" smtClean="0"/>
              <a:t> in St Louis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dk2"/>
                </a:solidFill>
              </a:rPr>
              <a:t>7</a:t>
            </a:fld>
            <a:endParaRPr lang="en-US" sz="1300">
              <a:solidFill>
                <a:schemeClr val="dk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54" y="1553308"/>
            <a:ext cx="7688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To Learn more about Cloud Foundry visit the </a:t>
            </a:r>
            <a:r>
              <a:rPr lang="en-US" dirty="0" smtClean="0">
                <a:hlinkClick r:id="rId2"/>
              </a:rPr>
              <a:t>CF Meetup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Next </a:t>
            </a:r>
            <a:r>
              <a:rPr lang="en-US" dirty="0" err="1" smtClean="0"/>
              <a:t>meetup</a:t>
            </a:r>
            <a:r>
              <a:rPr lang="en-US" dirty="0" smtClean="0"/>
              <a:t> is on Feb 16. Presentation by Kenny </a:t>
            </a:r>
            <a:r>
              <a:rPr lang="en-US" dirty="0" err="1" smtClean="0"/>
              <a:t>Bastani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 Spring Developer advocate and author.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6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061035" y="4749850"/>
            <a:ext cx="1044448" cy="39360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r>
              <a:rPr lang="en-US" sz="1300" dirty="0" smtClean="0">
                <a:solidFill>
                  <a:schemeClr val="dk2"/>
                </a:solidFill>
              </a:rPr>
              <a:t> </a:t>
            </a:r>
            <a:endParaRPr lang="en-US" sz="1300" dirty="0">
              <a:solidFill>
                <a:schemeClr val="dk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3675" y="1404922"/>
            <a:ext cx="5053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Microservices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Abstraction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Twelve Factor </a:t>
            </a:r>
          </a:p>
          <a:p>
            <a:pPr marL="342900" indent="-342900">
              <a:buAutoNum type="arabicPeriod"/>
            </a:pPr>
            <a:r>
              <a:rPr lang="en-US" dirty="0" smtClean="0"/>
              <a:t>Service Registry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Config</a:t>
            </a:r>
            <a:r>
              <a:rPr lang="en-US" dirty="0" smtClean="0"/>
              <a:t> Server</a:t>
            </a:r>
          </a:p>
          <a:p>
            <a:pPr marL="342900" indent="-342900">
              <a:buAutoNum type="arabicPeriod"/>
            </a:pPr>
            <a:r>
              <a:rPr lang="en-US" dirty="0" smtClean="0"/>
              <a:t>Circuit Breaker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7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4498681" y="1345409"/>
            <a:ext cx="2109431" cy="16898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Tomcat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3457" y="2050916"/>
            <a:ext cx="1022427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Browser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8488" y="2050916"/>
            <a:ext cx="1506736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Apache</a:t>
            </a:r>
            <a:endParaRPr lang="en-US" dirty="0"/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1635884" y="2204805"/>
            <a:ext cx="7426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0800000" flipV="1">
            <a:off x="4627827" y="2101553"/>
            <a:ext cx="1173103" cy="2462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/>
              <a:t>Inventory Service</a:t>
            </a:r>
            <a:endParaRPr lang="en-US" sz="1000" dirty="0"/>
          </a:p>
        </p:txBody>
      </p:sp>
      <p:sp>
        <p:nvSpPr>
          <p:cNvPr id="9" name="Magnetic Disk 8"/>
          <p:cNvSpPr/>
          <p:nvPr/>
        </p:nvSpPr>
        <p:spPr>
          <a:xfrm>
            <a:off x="5133661" y="3681040"/>
            <a:ext cx="860993" cy="645797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cxnSp>
        <p:nvCxnSpPr>
          <p:cNvPr id="23" name="Straight Connector 22"/>
          <p:cNvCxnSpPr>
            <a:stCxn id="49" idx="2"/>
            <a:endCxn id="9" idx="1"/>
          </p:cNvCxnSpPr>
          <p:nvPr/>
        </p:nvCxnSpPr>
        <p:spPr>
          <a:xfrm>
            <a:off x="5553397" y="3035244"/>
            <a:ext cx="10761" cy="645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" idx="3"/>
          </p:cNvCxnSpPr>
          <p:nvPr/>
        </p:nvCxnSpPr>
        <p:spPr>
          <a:xfrm>
            <a:off x="3885224" y="2204805"/>
            <a:ext cx="6134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10800000" flipV="1">
            <a:off x="4780225" y="2451526"/>
            <a:ext cx="1698735" cy="2462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/>
              <a:t>Accounting Service</a:t>
            </a:r>
            <a:endParaRPr lang="en-US" sz="1000" dirty="0"/>
          </a:p>
        </p:txBody>
      </p:sp>
      <p:sp>
        <p:nvSpPr>
          <p:cNvPr id="76" name="TextBox 75"/>
          <p:cNvSpPr txBox="1"/>
          <p:nvPr/>
        </p:nvSpPr>
        <p:spPr>
          <a:xfrm rot="10800000" flipV="1">
            <a:off x="4780225" y="1774841"/>
            <a:ext cx="1698736" cy="2462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/>
              <a:t>Store Front UI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463670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Company HD - all whit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ivotal Company HD templat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6723</TotalTime>
  <Words>558</Words>
  <Application>Microsoft Macintosh PowerPoint</Application>
  <PresentationFormat>On-screen Show (16:9)</PresentationFormat>
  <Paragraphs>211</Paragraphs>
  <Slides>27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Office Theme</vt:lpstr>
      <vt:lpstr>Pivotal Company HD - all white</vt:lpstr>
      <vt:lpstr>Office Theme</vt:lpstr>
      <vt:lpstr>Pivotal Company HD template</vt:lpstr>
      <vt:lpstr>Pivotal Main</vt:lpstr>
      <vt:lpstr>PowerPoint Presentation</vt:lpstr>
      <vt:lpstr>Agenda</vt:lpstr>
      <vt:lpstr>About Pivotal</vt:lpstr>
      <vt:lpstr>PowerPoint Presentation</vt:lpstr>
      <vt:lpstr>Cloud Foundry is…</vt:lpstr>
      <vt:lpstr>The Cloud Foundry Foundation: An Open Industry Standard</vt:lpstr>
      <vt:lpstr>CF Meetup in St Louis</vt:lpstr>
      <vt:lpstr>Design Patterns</vt:lpstr>
      <vt:lpstr>Monolithic Architecture</vt:lpstr>
      <vt:lpstr>DEFINE: Microservice</vt:lpstr>
      <vt:lpstr>Microservices</vt:lpstr>
      <vt:lpstr>Scaling Monolith Vs Microservices</vt:lpstr>
      <vt:lpstr>Enabling Continuous Delivery</vt:lpstr>
      <vt:lpstr>Abstraction</vt:lpstr>
      <vt:lpstr>Twelve Factor Apps – 12factor.net</vt:lpstr>
      <vt:lpstr>Example Distributed System: </vt:lpstr>
      <vt:lpstr>Example: Spring Cloud + Netflix OSS</vt:lpstr>
      <vt:lpstr>Config Server</vt:lpstr>
      <vt:lpstr>Service Registration/Discovery</vt:lpstr>
      <vt:lpstr>Service Registration/Discovery</vt:lpstr>
      <vt:lpstr>Fault Tolerance – Circuit Breakers</vt:lpstr>
      <vt:lpstr>Fault Tolerance – Circuit Breakers</vt:lpstr>
      <vt:lpstr>Fallback Method</vt:lpstr>
      <vt:lpstr>Resources  Link to video of Spring Cloud Service demo – Sharath Sahadevan  Spring boot code is available at:  https://github.com/ssahadevan-pivotal/SpringCloudWorkshop/tree/master/session_05/lab_08/hello-world  Microservices – Martin Fowler  Getting started with Spring Cloud – Josh Long  Building Microservices – Sam Newman   Spring Cloud project at Spring.io  Migrating to Cloud Native Architectures – Matt Stine  run.pivotal.io  - Sign up for a free account and learn more about Pivotal Cloud Foundry  STL CF Meetup – Monthly meetings in ST Louis. Next meeting on Tue  Feb 16, 2016  </vt:lpstr>
      <vt:lpstr>Demo’s  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Sharath Sahadevan</cp:lastModifiedBy>
  <cp:revision>59</cp:revision>
  <dcterms:modified xsi:type="dcterms:W3CDTF">2016-02-12T03:42:14Z</dcterms:modified>
</cp:coreProperties>
</file>